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0" r:id="rId4"/>
    <p:sldId id="271" r:id="rId5"/>
    <p:sldId id="260" r:id="rId6"/>
    <p:sldId id="262" r:id="rId7"/>
    <p:sldId id="257" r:id="rId8"/>
    <p:sldId id="261" r:id="rId9"/>
    <p:sldId id="263" r:id="rId10"/>
    <p:sldId id="265" r:id="rId11"/>
    <p:sldId id="266" r:id="rId12"/>
    <p:sldId id="264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7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CEFC-FB70-4A75-A3EC-594BC1B5F340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2078-8802-4554-815F-C55021B2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59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CEFC-FB70-4A75-A3EC-594BC1B5F340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2078-8802-4554-815F-C55021B2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77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CEFC-FB70-4A75-A3EC-594BC1B5F340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2078-8802-4554-815F-C55021B2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1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CEFC-FB70-4A75-A3EC-594BC1B5F340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2078-8802-4554-815F-C55021B2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895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CEFC-FB70-4A75-A3EC-594BC1B5F340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2078-8802-4554-815F-C55021B2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348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CEFC-FB70-4A75-A3EC-594BC1B5F340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2078-8802-4554-815F-C55021B2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89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CEFC-FB70-4A75-A3EC-594BC1B5F340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2078-8802-4554-815F-C55021B2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05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CEFC-FB70-4A75-A3EC-594BC1B5F340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2078-8802-4554-815F-C55021B2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390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CEFC-FB70-4A75-A3EC-594BC1B5F340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2078-8802-4554-815F-C55021B2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1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CEFC-FB70-4A75-A3EC-594BC1B5F340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2078-8802-4554-815F-C55021B2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516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CEFC-FB70-4A75-A3EC-594BC1B5F340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2078-8802-4554-815F-C55021B2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49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0CEFC-FB70-4A75-A3EC-594BC1B5F340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F2078-8802-4554-815F-C55021B2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51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day-of-photonics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4DEE1C-7FD6-4FA0-A96A-BDF952F1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857" y="4810189"/>
            <a:ext cx="6858000" cy="119313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r-FR" sz="2400" b="1" i="1" dirty="0">
                <a:hlinkClick r:id="rId2"/>
              </a:rPr>
              <a:t>www.day-of-photonics.org</a:t>
            </a:r>
            <a:r>
              <a:rPr lang="fr-FR" sz="2400" b="1" i="1" dirty="0"/>
              <a:t> </a:t>
            </a:r>
            <a:br>
              <a:rPr lang="fr-FR" sz="2400" b="1" i="1" dirty="0"/>
            </a:br>
            <a:br>
              <a:rPr lang="fr-FR" sz="2400" b="1" i="1" dirty="0"/>
            </a:br>
            <a:br>
              <a:rPr lang="fr-FR" sz="2400" b="1" i="1" dirty="0"/>
            </a:br>
            <a:br>
              <a:rPr lang="fr-FR" sz="2400" b="1" i="1" dirty="0"/>
            </a:br>
            <a:r>
              <a:rPr lang="fr-FR" sz="2400" b="1" i="1" dirty="0" err="1"/>
              <a:t>Photonic</a:t>
            </a:r>
            <a:r>
              <a:rPr lang="fr-FR" sz="2400" b="1" i="1" dirty="0"/>
              <a:t> technologies are </a:t>
            </a:r>
            <a:r>
              <a:rPr lang="fr-FR" sz="2400" b="1" i="1" dirty="0" err="1"/>
              <a:t>very</a:t>
            </a:r>
            <a:r>
              <a:rPr lang="fr-FR" sz="2400" b="1" i="1" dirty="0"/>
              <a:t> important and </a:t>
            </a:r>
            <a:r>
              <a:rPr lang="fr-FR" sz="2400" b="1" i="1" dirty="0" err="1"/>
              <a:t>everywhere</a:t>
            </a:r>
            <a:r>
              <a:rPr lang="fr-FR" sz="2400" b="1" i="1" dirty="0"/>
              <a:t>!</a:t>
            </a:r>
            <a:br>
              <a:rPr lang="fr-FR" sz="2400" b="1" i="1" dirty="0"/>
            </a:br>
            <a:endParaRPr lang="en-GB" sz="2400" b="1" i="1" dirty="0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1601F2C3-961C-082A-5D64-70C6D88F6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29" y="1040361"/>
            <a:ext cx="8676456" cy="27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bg1"/>
                </a:solidFill>
              </a:rPr>
              <a:t>    </a:t>
            </a:r>
            <a:r>
              <a:rPr lang="fr-FR" sz="4400" dirty="0" err="1">
                <a:solidFill>
                  <a:schemeClr val="bg1"/>
                </a:solidFill>
              </a:rPr>
              <a:t>Manufacturing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661248"/>
            <a:ext cx="9073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Lasers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cut</a:t>
            </a:r>
            <a:r>
              <a:rPr lang="fr-FR" dirty="0"/>
              <a:t>, </a:t>
            </a:r>
            <a:r>
              <a:rPr lang="fr-FR" dirty="0" err="1"/>
              <a:t>weld</a:t>
            </a:r>
            <a:r>
              <a:rPr lang="fr-FR" dirty="0"/>
              <a:t>, and mark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materials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plastic, textile, </a:t>
            </a:r>
            <a:r>
              <a:rPr lang="fr-FR" dirty="0" err="1"/>
              <a:t>metal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3D printing </a:t>
            </a:r>
            <a:r>
              <a:rPr lang="fr-FR" dirty="0" err="1"/>
              <a:t>involves</a:t>
            </a:r>
            <a:r>
              <a:rPr lang="fr-FR" dirty="0"/>
              <a:t> lasers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Cameras are </a:t>
            </a:r>
            <a:r>
              <a:rPr lang="fr-FR" dirty="0" err="1"/>
              <a:t>used</a:t>
            </a:r>
            <a:r>
              <a:rPr lang="fr-FR" dirty="0"/>
              <a:t> for machine vision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/>
              <a:t>Did</a:t>
            </a:r>
            <a:r>
              <a:rPr lang="fr-FR" i="1" dirty="0"/>
              <a:t> </a:t>
            </a:r>
            <a:r>
              <a:rPr lang="fr-FR" i="1" dirty="0" err="1"/>
              <a:t>you</a:t>
            </a:r>
            <a:r>
              <a:rPr lang="fr-FR" i="1" dirty="0"/>
              <a:t> know: A high-power laser </a:t>
            </a:r>
            <a:r>
              <a:rPr lang="fr-FR" i="1" dirty="0" err="1"/>
              <a:t>is</a:t>
            </a:r>
            <a:r>
              <a:rPr lang="fr-FR" i="1" dirty="0"/>
              <a:t> capable of </a:t>
            </a:r>
            <a:r>
              <a:rPr lang="fr-FR" i="1" dirty="0" err="1"/>
              <a:t>cutting</a:t>
            </a:r>
            <a:r>
              <a:rPr lang="fr-FR" i="1" dirty="0"/>
              <a:t> </a:t>
            </a:r>
            <a:r>
              <a:rPr lang="fr-FR" i="1" dirty="0" err="1"/>
              <a:t>through</a:t>
            </a:r>
            <a:r>
              <a:rPr lang="fr-FR" i="1" dirty="0"/>
              <a:t> 8 </a:t>
            </a:r>
            <a:r>
              <a:rPr lang="fr-FR" i="1" dirty="0" err="1"/>
              <a:t>centimeters</a:t>
            </a:r>
            <a:r>
              <a:rPr lang="fr-FR" i="1" dirty="0"/>
              <a:t> of </a:t>
            </a:r>
            <a:r>
              <a:rPr lang="fr-FR" i="1" dirty="0" err="1"/>
              <a:t>steel</a:t>
            </a:r>
            <a:r>
              <a:rPr lang="fr-FR" i="1" dirty="0"/>
              <a:t>!</a:t>
            </a:r>
            <a:endParaRPr lang="en-GB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3999" cy="488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799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bg1"/>
                </a:solidFill>
              </a:rPr>
              <a:t>    Security, </a:t>
            </a:r>
            <a:r>
              <a:rPr lang="fr-FR" sz="4400" dirty="0" err="1">
                <a:solidFill>
                  <a:schemeClr val="bg1"/>
                </a:solidFill>
              </a:rPr>
              <a:t>defense</a:t>
            </a:r>
            <a:r>
              <a:rPr lang="fr-FR" sz="4400" dirty="0">
                <a:solidFill>
                  <a:schemeClr val="bg1"/>
                </a:solidFill>
              </a:rPr>
              <a:t>, </a:t>
            </a:r>
            <a:r>
              <a:rPr lang="fr-FR" sz="4400" dirty="0" err="1">
                <a:solidFill>
                  <a:schemeClr val="bg1"/>
                </a:solidFill>
              </a:rPr>
              <a:t>rescue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661248"/>
            <a:ext cx="9073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Night vision </a:t>
            </a:r>
            <a:r>
              <a:rPr lang="fr-FR" dirty="0" err="1"/>
              <a:t>devices</a:t>
            </a:r>
            <a:r>
              <a:rPr lang="fr-FR" dirty="0"/>
              <a:t>, </a:t>
            </a:r>
            <a:r>
              <a:rPr lang="en-GB" dirty="0"/>
              <a:t>mine laying and detection, photonic gyroscopes, chemical detection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Textiles </a:t>
            </a:r>
            <a:r>
              <a:rPr lang="fr-FR" dirty="0" err="1"/>
              <a:t>with</a:t>
            </a:r>
            <a:r>
              <a:rPr lang="fr-FR" dirty="0"/>
              <a:t> displays for </a:t>
            </a:r>
            <a:r>
              <a:rPr lang="fr-FR" dirty="0" err="1"/>
              <a:t>firemen</a:t>
            </a:r>
            <a:r>
              <a:rPr lang="fr-FR" dirty="0"/>
              <a:t> and </a:t>
            </a:r>
            <a:r>
              <a:rPr lang="fr-FR" dirty="0" err="1"/>
              <a:t>carpets</a:t>
            </a:r>
            <a:r>
              <a:rPr lang="fr-FR" dirty="0"/>
              <a:t> in </a:t>
            </a:r>
            <a:r>
              <a:rPr lang="fr-FR" dirty="0" err="1"/>
              <a:t>hotels</a:t>
            </a:r>
            <a:r>
              <a:rPr lang="fr-FR" dirty="0"/>
              <a:t> in case of </a:t>
            </a:r>
            <a:r>
              <a:rPr lang="fr-FR" dirty="0" err="1"/>
              <a:t>fire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/>
              <a:t>Did</a:t>
            </a:r>
            <a:r>
              <a:rPr lang="fr-FR" i="1" dirty="0"/>
              <a:t> </a:t>
            </a:r>
            <a:r>
              <a:rPr lang="fr-FR" i="1" dirty="0" err="1"/>
              <a:t>you</a:t>
            </a:r>
            <a:r>
              <a:rPr lang="fr-FR" i="1" dirty="0"/>
              <a:t> know: It </a:t>
            </a:r>
            <a:r>
              <a:rPr lang="fr-FR" i="1" dirty="0" err="1"/>
              <a:t>is</a:t>
            </a:r>
            <a:r>
              <a:rPr lang="fr-FR" i="1" dirty="0"/>
              <a:t> possible to </a:t>
            </a:r>
            <a:r>
              <a:rPr lang="fr-FR" i="1" dirty="0" err="1"/>
              <a:t>identify</a:t>
            </a:r>
            <a:r>
              <a:rPr lang="fr-FR" i="1" dirty="0"/>
              <a:t> at a distance if a driver has been </a:t>
            </a:r>
            <a:r>
              <a:rPr lang="fr-FR" i="1" dirty="0" err="1"/>
              <a:t>drinking</a:t>
            </a:r>
            <a:r>
              <a:rPr lang="fr-FR" i="1" dirty="0"/>
              <a:t> </a:t>
            </a:r>
            <a:r>
              <a:rPr lang="fr-FR" i="1" dirty="0" err="1"/>
              <a:t>alcohol</a:t>
            </a:r>
            <a:r>
              <a:rPr lang="fr-FR" i="1" dirty="0"/>
              <a:t> !</a:t>
            </a:r>
            <a:endParaRPr lang="en-GB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71" b="8066"/>
          <a:stretch/>
        </p:blipFill>
        <p:spPr bwMode="auto">
          <a:xfrm>
            <a:off x="-10886" y="764704"/>
            <a:ext cx="915488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799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bg1"/>
                </a:solidFill>
              </a:rPr>
              <a:t>    Agriculture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661248"/>
            <a:ext cx="9073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Soil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, </a:t>
            </a:r>
            <a:r>
              <a:rPr lang="fr-FR" dirty="0" err="1"/>
              <a:t>crop</a:t>
            </a:r>
            <a:r>
              <a:rPr lang="fr-FR" dirty="0"/>
              <a:t> </a:t>
            </a:r>
            <a:r>
              <a:rPr lang="fr-FR" dirty="0" err="1"/>
              <a:t>analysis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In-door</a:t>
            </a:r>
            <a:r>
              <a:rPr lang="fr-FR" dirty="0"/>
              <a:t> </a:t>
            </a:r>
            <a:r>
              <a:rPr lang="fr-FR" dirty="0" err="1"/>
              <a:t>farming</a:t>
            </a:r>
            <a:r>
              <a:rPr lang="fr-FR" dirty="0"/>
              <a:t>, </a:t>
            </a:r>
            <a:r>
              <a:rPr lang="fr-FR" dirty="0" err="1"/>
              <a:t>controling</a:t>
            </a:r>
            <a:r>
              <a:rPr lang="fr-FR" dirty="0"/>
              <a:t> </a:t>
            </a:r>
            <a:r>
              <a:rPr lang="fr-FR" dirty="0" err="1"/>
              <a:t>vegetable</a:t>
            </a:r>
            <a:r>
              <a:rPr lang="fr-FR" dirty="0"/>
              <a:t> speed </a:t>
            </a:r>
            <a:r>
              <a:rPr lang="fr-FR" dirty="0" err="1"/>
              <a:t>growth</a:t>
            </a:r>
            <a:r>
              <a:rPr lang="fr-FR" dirty="0"/>
              <a:t> and influence </a:t>
            </a:r>
            <a:r>
              <a:rPr lang="fr-FR" dirty="0" err="1"/>
              <a:t>raspberry</a:t>
            </a:r>
            <a:r>
              <a:rPr lang="fr-FR" dirty="0"/>
              <a:t> taste </a:t>
            </a:r>
            <a:r>
              <a:rPr lang="fr-FR" dirty="0" err="1"/>
              <a:t>with</a:t>
            </a:r>
            <a:r>
              <a:rPr lang="fr-FR" dirty="0"/>
              <a:t>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/>
              <a:t>Did</a:t>
            </a:r>
            <a:r>
              <a:rPr lang="fr-FR" i="1" dirty="0"/>
              <a:t> </a:t>
            </a:r>
            <a:r>
              <a:rPr lang="fr-FR" i="1" dirty="0" err="1"/>
              <a:t>you</a:t>
            </a:r>
            <a:r>
              <a:rPr lang="fr-FR" i="1" dirty="0"/>
              <a:t> know: Drones </a:t>
            </a:r>
            <a:r>
              <a:rPr lang="fr-FR" i="1" dirty="0" err="1"/>
              <a:t>mounted</a:t>
            </a:r>
            <a:r>
              <a:rPr lang="fr-FR" i="1" dirty="0"/>
              <a:t> </a:t>
            </a:r>
            <a:r>
              <a:rPr lang="fr-FR" i="1" dirty="0" err="1"/>
              <a:t>with</a:t>
            </a:r>
            <a:r>
              <a:rPr lang="fr-FR" i="1" dirty="0"/>
              <a:t> a camera </a:t>
            </a:r>
            <a:r>
              <a:rPr lang="fr-FR" i="1" dirty="0" err="1"/>
              <a:t>can</a:t>
            </a:r>
            <a:r>
              <a:rPr lang="fr-FR" i="1" dirty="0"/>
              <a:t> analyse the </a:t>
            </a:r>
            <a:r>
              <a:rPr lang="fr-FR" i="1" dirty="0" err="1"/>
              <a:t>soil</a:t>
            </a:r>
            <a:r>
              <a:rPr lang="fr-FR" i="1" dirty="0"/>
              <a:t> for </a:t>
            </a:r>
            <a:r>
              <a:rPr lang="fr-FR" i="1" dirty="0" err="1"/>
              <a:t>precision</a:t>
            </a:r>
            <a:r>
              <a:rPr lang="fr-FR" i="1" dirty="0"/>
              <a:t> agriculture!</a:t>
            </a:r>
            <a:endParaRPr lang="en-GB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98" b="6143"/>
          <a:stretch/>
        </p:blipFill>
        <p:spPr bwMode="auto">
          <a:xfrm>
            <a:off x="0" y="764704"/>
            <a:ext cx="914400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857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bg1"/>
                </a:solidFill>
              </a:rPr>
              <a:t>    Arts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661248"/>
            <a:ext cx="9073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Laser </a:t>
            </a:r>
            <a:r>
              <a:rPr lang="fr-FR" dirty="0" err="1"/>
              <a:t>imaging</a:t>
            </a:r>
            <a:r>
              <a:rPr lang="fr-FR" dirty="0"/>
              <a:t> techniques are </a:t>
            </a:r>
            <a:r>
              <a:rPr lang="fr-FR" dirty="0" err="1"/>
              <a:t>used</a:t>
            </a:r>
            <a:r>
              <a:rPr lang="fr-FR" dirty="0"/>
              <a:t> for the </a:t>
            </a:r>
            <a:r>
              <a:rPr lang="fr-FR" dirty="0" err="1"/>
              <a:t>detection</a:t>
            </a:r>
            <a:r>
              <a:rPr lang="fr-FR" dirty="0"/>
              <a:t> of forgeries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LED technology reduces UV and IR, is more energy efficient, and improves colour rendering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/>
              <a:t>Did</a:t>
            </a:r>
            <a:r>
              <a:rPr lang="fr-FR" i="1" dirty="0"/>
              <a:t> </a:t>
            </a:r>
            <a:r>
              <a:rPr lang="fr-FR" i="1" dirty="0" err="1"/>
              <a:t>you</a:t>
            </a:r>
            <a:r>
              <a:rPr lang="fr-FR" i="1" dirty="0"/>
              <a:t> know: </a:t>
            </a:r>
            <a:r>
              <a:rPr lang="en-GB" i="1" dirty="0"/>
              <a:t> The Sistine Chapel uses latest LED illumination systems developed for art.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8" b="-1893"/>
          <a:stretch/>
        </p:blipFill>
        <p:spPr bwMode="auto">
          <a:xfrm>
            <a:off x="-36512" y="764704"/>
            <a:ext cx="918051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66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Photon </a:t>
            </a:r>
            <a:r>
              <a:rPr lang="fr-FR" dirty="0" err="1"/>
              <a:t>originates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greek</a:t>
            </a:r>
            <a:r>
              <a:rPr lang="fr-FR" dirty="0"/>
              <a:t> </a:t>
            </a:r>
            <a:r>
              <a:rPr lang="fr-FR" dirty="0" err="1"/>
              <a:t>language</a:t>
            </a:r>
            <a:r>
              <a:rPr lang="fr-FR" dirty="0"/>
              <a:t>, </a:t>
            </a:r>
            <a:r>
              <a:rPr lang="en-GB" i="1" dirty="0" err="1"/>
              <a:t>phōt</a:t>
            </a:r>
            <a:r>
              <a:rPr lang="en-GB" i="1" dirty="0"/>
              <a:t> = </a:t>
            </a:r>
            <a:r>
              <a:rPr lang="en-GB" dirty="0"/>
              <a:t>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9288" y="2132856"/>
            <a:ext cx="3538736" cy="4525963"/>
          </a:xfrm>
        </p:spPr>
        <p:txBody>
          <a:bodyPr>
            <a:normAutofit/>
          </a:bodyPr>
          <a:lstStyle/>
          <a:p>
            <a:r>
              <a:rPr lang="en-GB" dirty="0"/>
              <a:t>Lasers</a:t>
            </a:r>
          </a:p>
          <a:p>
            <a:r>
              <a:rPr lang="en-GB" dirty="0"/>
              <a:t>Lenses</a:t>
            </a:r>
          </a:p>
          <a:p>
            <a:r>
              <a:rPr lang="en-GB" dirty="0"/>
              <a:t>Mirrors</a:t>
            </a:r>
          </a:p>
          <a:p>
            <a:r>
              <a:rPr lang="en-GB" dirty="0"/>
              <a:t>Optics</a:t>
            </a:r>
          </a:p>
          <a:p>
            <a:r>
              <a:rPr lang="en-GB" dirty="0" err="1"/>
              <a:t>Fibers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i="1" dirty="0" err="1"/>
              <a:t>Photonics</a:t>
            </a:r>
            <a:r>
              <a:rPr lang="fr-FR" sz="3200" b="1" i="1" dirty="0"/>
              <a:t> </a:t>
            </a:r>
            <a:r>
              <a:rPr lang="fr-FR" sz="3200" b="1" i="1" dirty="0" err="1"/>
              <a:t>involves</a:t>
            </a:r>
            <a:r>
              <a:rPr lang="fr-FR" sz="3200" b="1" i="1" dirty="0"/>
              <a:t> the </a:t>
            </a:r>
            <a:r>
              <a:rPr lang="fr-FR" sz="3200" b="1" i="1" dirty="0" err="1"/>
              <a:t>creation</a:t>
            </a:r>
            <a:r>
              <a:rPr lang="fr-FR" sz="3200" b="1" i="1" dirty="0"/>
              <a:t>, use, </a:t>
            </a:r>
          </a:p>
          <a:p>
            <a:r>
              <a:rPr lang="fr-FR" sz="3200" b="1" i="1" dirty="0"/>
              <a:t>and modification of </a:t>
            </a:r>
            <a:r>
              <a:rPr lang="en-GB" sz="3200" b="1" i="1" dirty="0"/>
              <a:t>light.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30678"/>
            <a:ext cx="5292080" cy="298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533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04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bg1"/>
                </a:solidFill>
              </a:rPr>
              <a:t>    </a:t>
            </a:r>
            <a:r>
              <a:rPr lang="fr-FR" sz="4400" dirty="0" err="1">
                <a:solidFill>
                  <a:schemeClr val="bg1"/>
                </a:solidFill>
              </a:rPr>
              <a:t>Some</a:t>
            </a:r>
            <a:r>
              <a:rPr lang="fr-FR" sz="4400" dirty="0">
                <a:solidFill>
                  <a:schemeClr val="bg1"/>
                </a:solidFill>
              </a:rPr>
              <a:t> </a:t>
            </a:r>
            <a:r>
              <a:rPr lang="fr-FR" sz="4400" dirty="0" err="1">
                <a:solidFill>
                  <a:schemeClr val="bg1"/>
                </a:solidFill>
              </a:rPr>
              <a:t>examples</a:t>
            </a:r>
            <a:r>
              <a:rPr lang="fr-FR" sz="4400" dirty="0">
                <a:solidFill>
                  <a:schemeClr val="bg1"/>
                </a:solidFill>
              </a:rPr>
              <a:t> of applications …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488" y="3696595"/>
            <a:ext cx="4616825" cy="164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940" y="5339308"/>
            <a:ext cx="4608000" cy="151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" r="-1"/>
          <a:stretch/>
        </p:blipFill>
        <p:spPr bwMode="auto">
          <a:xfrm>
            <a:off x="-25940" y="764704"/>
            <a:ext cx="4610164" cy="151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5"/>
          <a:stretch/>
        </p:blipFill>
        <p:spPr bwMode="auto">
          <a:xfrm>
            <a:off x="-23777" y="2279709"/>
            <a:ext cx="4608000" cy="178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8" b="13630"/>
          <a:stretch/>
        </p:blipFill>
        <p:spPr bwMode="auto">
          <a:xfrm>
            <a:off x="4582572" y="1988841"/>
            <a:ext cx="4608000" cy="185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1" b="12850"/>
          <a:stretch/>
        </p:blipFill>
        <p:spPr bwMode="auto">
          <a:xfrm>
            <a:off x="4580313" y="5335624"/>
            <a:ext cx="4608000" cy="152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3757" y="3840611"/>
            <a:ext cx="4608000" cy="149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4979" y="764704"/>
            <a:ext cx="4608000" cy="150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89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bg1"/>
                </a:solidFill>
              </a:rPr>
              <a:t>    Communication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661248"/>
            <a:ext cx="9073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Display and miniature </a:t>
            </a:r>
            <a:r>
              <a:rPr lang="fr-FR" dirty="0" err="1"/>
              <a:t>projectors</a:t>
            </a:r>
            <a:r>
              <a:rPr lang="fr-FR" dirty="0"/>
              <a:t> (GPS, </a:t>
            </a:r>
            <a:r>
              <a:rPr lang="fr-FR" dirty="0" err="1"/>
              <a:t>television</a:t>
            </a:r>
            <a:r>
              <a:rPr lang="fr-FR" dirty="0"/>
              <a:t>, </a:t>
            </a:r>
            <a:r>
              <a:rPr lang="fr-FR" dirty="0" err="1"/>
              <a:t>cinema</a:t>
            </a:r>
            <a:r>
              <a:rPr lang="fr-FR" dirty="0"/>
              <a:t>), cameras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Telecommunication</a:t>
            </a:r>
            <a:r>
              <a:rPr lang="fr-FR" dirty="0"/>
              <a:t> (internet)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fiber</a:t>
            </a:r>
            <a:r>
              <a:rPr lang="fr-FR" dirty="0"/>
              <a:t>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/>
              <a:t>Did</a:t>
            </a:r>
            <a:r>
              <a:rPr lang="fr-FR" i="1" dirty="0"/>
              <a:t> </a:t>
            </a:r>
            <a:r>
              <a:rPr lang="fr-FR" i="1" dirty="0" err="1"/>
              <a:t>you</a:t>
            </a:r>
            <a:r>
              <a:rPr lang="fr-FR" i="1" dirty="0"/>
              <a:t> know: </a:t>
            </a:r>
            <a:r>
              <a:rPr lang="en-GB" i="1" dirty="0"/>
              <a:t>Light travels 10 times the speed that electricity does, internet data transmitted </a:t>
            </a:r>
            <a:r>
              <a:rPr lang="en-GB" i="1" dirty="0" err="1"/>
              <a:t>photonically</a:t>
            </a:r>
            <a:r>
              <a:rPr lang="en-GB" i="1" dirty="0"/>
              <a:t> can travel long distances in a fraction of the time.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3"/>
          <a:stretch/>
        </p:blipFill>
        <p:spPr bwMode="auto">
          <a:xfrm>
            <a:off x="0" y="764704"/>
            <a:ext cx="9144000" cy="48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85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bg1"/>
                </a:solidFill>
              </a:rPr>
              <a:t>    Entertainment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661248"/>
            <a:ext cx="9073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Light shows in parties and monuments </a:t>
            </a:r>
            <a:r>
              <a:rPr lang="fr-FR" dirty="0" err="1"/>
              <a:t>decorative</a:t>
            </a:r>
            <a:r>
              <a:rPr lang="fr-FR" dirty="0"/>
              <a:t> </a:t>
            </a:r>
            <a:r>
              <a:rPr lang="fr-FR" dirty="0" err="1"/>
              <a:t>lighting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Consumer </a:t>
            </a:r>
            <a:r>
              <a:rPr lang="fr-FR" dirty="0" err="1"/>
              <a:t>electronics</a:t>
            </a:r>
            <a:r>
              <a:rPr lang="fr-FR" dirty="0"/>
              <a:t>, displays in smart phone, CD and DVD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/>
              <a:t>Did</a:t>
            </a:r>
            <a:r>
              <a:rPr lang="fr-FR" i="1" dirty="0"/>
              <a:t> </a:t>
            </a:r>
            <a:r>
              <a:rPr lang="fr-FR" i="1" dirty="0" err="1"/>
              <a:t>you</a:t>
            </a:r>
            <a:r>
              <a:rPr lang="fr-FR" i="1" dirty="0"/>
              <a:t> know: </a:t>
            </a:r>
            <a:r>
              <a:rPr lang="fr-FR" i="1" dirty="0" err="1"/>
              <a:t>Thin</a:t>
            </a:r>
            <a:r>
              <a:rPr lang="fr-FR" i="1" dirty="0"/>
              <a:t> and flexible displays </a:t>
            </a:r>
            <a:r>
              <a:rPr lang="fr-FR" i="1" dirty="0" err="1"/>
              <a:t>could</a:t>
            </a:r>
            <a:r>
              <a:rPr lang="fr-FR" i="1" dirty="0"/>
              <a:t> </a:t>
            </a:r>
            <a:r>
              <a:rPr lang="fr-FR" i="1" dirty="0" err="1"/>
              <a:t>be</a:t>
            </a:r>
            <a:r>
              <a:rPr lang="fr-FR" i="1" dirty="0"/>
              <a:t> </a:t>
            </a:r>
            <a:r>
              <a:rPr lang="fr-FR" i="1" dirty="0" err="1"/>
              <a:t>incorporated</a:t>
            </a:r>
            <a:r>
              <a:rPr lang="fr-FR" i="1" dirty="0"/>
              <a:t> </a:t>
            </a:r>
            <a:r>
              <a:rPr lang="fr-FR" i="1" dirty="0" err="1"/>
              <a:t>into</a:t>
            </a:r>
            <a:r>
              <a:rPr lang="fr-FR" i="1" dirty="0"/>
              <a:t> </a:t>
            </a:r>
            <a:r>
              <a:rPr lang="fr-FR" i="1" dirty="0" err="1"/>
              <a:t>your</a:t>
            </a:r>
            <a:r>
              <a:rPr lang="fr-FR" i="1" dirty="0"/>
              <a:t> magazine!</a:t>
            </a:r>
            <a:endParaRPr lang="en-GB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4704"/>
            <a:ext cx="91440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857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bg1"/>
                </a:solidFill>
              </a:rPr>
              <a:t>    </a:t>
            </a:r>
            <a:r>
              <a:rPr lang="fr-FR" sz="4400" dirty="0" err="1">
                <a:solidFill>
                  <a:schemeClr val="bg1"/>
                </a:solidFill>
              </a:rPr>
              <a:t>Energy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661248"/>
            <a:ext cx="9073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Photovoltaic</a:t>
            </a:r>
            <a:r>
              <a:rPr lang="fr-FR" dirty="0"/>
              <a:t> </a:t>
            </a:r>
            <a:r>
              <a:rPr lang="fr-FR" dirty="0" err="1"/>
              <a:t>solar</a:t>
            </a:r>
            <a:r>
              <a:rPr lang="fr-FR" dirty="0"/>
              <a:t> panels </a:t>
            </a:r>
            <a:r>
              <a:rPr lang="fr-FR" dirty="0" err="1"/>
              <a:t>transform</a:t>
            </a:r>
            <a:r>
              <a:rPr lang="fr-FR" dirty="0"/>
              <a:t> light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electricity</a:t>
            </a:r>
            <a:r>
              <a:rPr lang="fr-FR" dirty="0"/>
              <a:t> and </a:t>
            </a:r>
            <a:r>
              <a:rPr lang="fr-FR" dirty="0" err="1"/>
              <a:t>provides</a:t>
            </a:r>
            <a:r>
              <a:rPr lang="fr-FR" dirty="0"/>
              <a:t> power in </a:t>
            </a:r>
            <a:r>
              <a:rPr lang="fr-FR" dirty="0" err="1"/>
              <a:t>remote</a:t>
            </a:r>
            <a:r>
              <a:rPr lang="fr-FR" dirty="0"/>
              <a:t>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Fibers</a:t>
            </a:r>
            <a:r>
              <a:rPr lang="fr-FR" dirty="0"/>
              <a:t> are </a:t>
            </a:r>
            <a:r>
              <a:rPr lang="fr-FR" dirty="0" err="1"/>
              <a:t>used</a:t>
            </a:r>
            <a:r>
              <a:rPr lang="fr-FR" dirty="0"/>
              <a:t> for </a:t>
            </a:r>
            <a:r>
              <a:rPr lang="fr-FR" dirty="0" err="1"/>
              <a:t>sensing</a:t>
            </a:r>
            <a:r>
              <a:rPr lang="fr-FR" dirty="0"/>
              <a:t> in the </a:t>
            </a:r>
            <a:r>
              <a:rPr lang="fr-FR" dirty="0" err="1"/>
              <a:t>oil</a:t>
            </a:r>
            <a:r>
              <a:rPr lang="fr-FR" dirty="0"/>
              <a:t> &amp;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industry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Energy</a:t>
            </a:r>
            <a:r>
              <a:rPr lang="fr-FR" dirty="0"/>
              <a:t> efficient </a:t>
            </a:r>
            <a:r>
              <a:rPr lang="fr-FR" dirty="0" err="1"/>
              <a:t>lighting</a:t>
            </a:r>
            <a:r>
              <a:rPr lang="fr-FR" dirty="0"/>
              <a:t> (LED)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/>
              <a:t>Did</a:t>
            </a:r>
            <a:r>
              <a:rPr lang="fr-FR" i="1" dirty="0"/>
              <a:t> </a:t>
            </a:r>
            <a:r>
              <a:rPr lang="fr-FR" i="1" dirty="0" err="1"/>
              <a:t>you</a:t>
            </a:r>
            <a:r>
              <a:rPr lang="fr-FR" i="1" dirty="0"/>
              <a:t> know: You </a:t>
            </a:r>
            <a:r>
              <a:rPr lang="fr-FR" i="1" dirty="0" err="1"/>
              <a:t>can</a:t>
            </a:r>
            <a:r>
              <a:rPr lang="fr-FR" i="1" dirty="0"/>
              <a:t> shoot a laser </a:t>
            </a:r>
            <a:r>
              <a:rPr lang="fr-FR" i="1" dirty="0" err="1"/>
              <a:t>beam</a:t>
            </a:r>
            <a:r>
              <a:rPr lang="fr-FR" i="1" dirty="0"/>
              <a:t> to a </a:t>
            </a:r>
            <a:r>
              <a:rPr lang="fr-FR" i="1" dirty="0" err="1"/>
              <a:t>solar</a:t>
            </a:r>
            <a:r>
              <a:rPr lang="fr-FR" i="1" dirty="0"/>
              <a:t> </a:t>
            </a:r>
            <a:r>
              <a:rPr lang="fr-FR" i="1" dirty="0" err="1"/>
              <a:t>cell</a:t>
            </a:r>
            <a:r>
              <a:rPr lang="fr-FR" i="1" dirty="0"/>
              <a:t> on a </a:t>
            </a:r>
            <a:r>
              <a:rPr lang="fr-FR" i="1" dirty="0" err="1"/>
              <a:t>flying</a:t>
            </a:r>
            <a:r>
              <a:rPr lang="fr-FR" i="1" dirty="0"/>
              <a:t> drone to recharge </a:t>
            </a:r>
            <a:r>
              <a:rPr lang="fr-FR" i="1" dirty="0" err="1"/>
              <a:t>it!</a:t>
            </a:r>
            <a:endParaRPr lang="en-GB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4"/>
          <a:stretch/>
        </p:blipFill>
        <p:spPr bwMode="auto">
          <a:xfrm>
            <a:off x="4315" y="764704"/>
            <a:ext cx="913968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355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bg1"/>
                </a:solidFill>
              </a:rPr>
              <a:t>    Transport (cars, trains, planes)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635114"/>
            <a:ext cx="9073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Manufacturing includes laser systems used in welding, cutting, marking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Sensors, heads-up display, lighting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/>
              <a:t>Did</a:t>
            </a:r>
            <a:r>
              <a:rPr lang="fr-FR" i="1" dirty="0"/>
              <a:t> </a:t>
            </a:r>
            <a:r>
              <a:rPr lang="fr-FR" i="1" dirty="0" err="1"/>
              <a:t>you</a:t>
            </a:r>
            <a:r>
              <a:rPr lang="fr-FR" i="1" dirty="0"/>
              <a:t> know: Laser </a:t>
            </a:r>
            <a:r>
              <a:rPr lang="fr-FR" i="1" dirty="0" err="1"/>
              <a:t>head</a:t>
            </a:r>
            <a:r>
              <a:rPr lang="fr-FR" i="1" dirty="0"/>
              <a:t>-light on a car </a:t>
            </a:r>
            <a:r>
              <a:rPr lang="fr-FR" i="1" dirty="0" err="1"/>
              <a:t>can</a:t>
            </a:r>
            <a:r>
              <a:rPr lang="fr-FR" i="1" dirty="0"/>
              <a:t> </a:t>
            </a:r>
            <a:r>
              <a:rPr lang="fr-FR" i="1" dirty="0" err="1"/>
              <a:t>reach</a:t>
            </a:r>
            <a:r>
              <a:rPr lang="fr-FR" i="1" dirty="0"/>
              <a:t> as </a:t>
            </a:r>
            <a:r>
              <a:rPr lang="en-GB" i="1" dirty="0"/>
              <a:t>far as 600 meters!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"/>
          <a:stretch/>
        </p:blipFill>
        <p:spPr bwMode="auto">
          <a:xfrm>
            <a:off x="-12699" y="764704"/>
            <a:ext cx="9156700" cy="487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857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dirty="0">
                <a:solidFill>
                  <a:schemeClr val="bg1"/>
                </a:solidFill>
              </a:rPr>
              <a:t>    </a:t>
            </a:r>
            <a:r>
              <a:rPr lang="fr-FR" sz="4400" dirty="0" err="1">
                <a:solidFill>
                  <a:schemeClr val="bg1"/>
                </a:solidFill>
              </a:rPr>
              <a:t>Health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661248"/>
            <a:ext cx="9073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Analysis</a:t>
            </a:r>
            <a:r>
              <a:rPr lang="fr-FR" dirty="0"/>
              <a:t> of </a:t>
            </a:r>
            <a:r>
              <a:rPr lang="fr-FR" dirty="0" err="1"/>
              <a:t>bacteria</a:t>
            </a:r>
            <a:r>
              <a:rPr lang="fr-FR" dirty="0"/>
              <a:t> and life-science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Imaging of </a:t>
            </a:r>
            <a:r>
              <a:rPr lang="fr-FR" dirty="0" err="1"/>
              <a:t>cancerous</a:t>
            </a:r>
            <a:r>
              <a:rPr lang="fr-FR" dirty="0"/>
              <a:t> </a:t>
            </a:r>
            <a:r>
              <a:rPr lang="fr-FR" dirty="0" err="1"/>
              <a:t>tumour</a:t>
            </a:r>
            <a:r>
              <a:rPr lang="fr-FR" dirty="0"/>
              <a:t> </a:t>
            </a:r>
            <a:r>
              <a:rPr lang="fr-FR" dirty="0" err="1"/>
              <a:t>cells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Laser eye surgery, tattoo removal, endoscopy, health monitoring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/>
              <a:t>Did</a:t>
            </a:r>
            <a:r>
              <a:rPr lang="fr-FR" i="1" dirty="0"/>
              <a:t> </a:t>
            </a:r>
            <a:r>
              <a:rPr lang="fr-FR" i="1" dirty="0" err="1"/>
              <a:t>you</a:t>
            </a:r>
            <a:r>
              <a:rPr lang="fr-FR" i="1" dirty="0"/>
              <a:t> know: </a:t>
            </a:r>
            <a:r>
              <a:rPr lang="fr-FR" i="1" dirty="0" err="1"/>
              <a:t>Sensors</a:t>
            </a:r>
            <a:r>
              <a:rPr lang="fr-FR" i="1" dirty="0"/>
              <a:t> </a:t>
            </a:r>
            <a:r>
              <a:rPr lang="fr-FR" i="1" dirty="0" err="1"/>
              <a:t>can</a:t>
            </a:r>
            <a:r>
              <a:rPr lang="fr-FR" i="1" dirty="0"/>
              <a:t> </a:t>
            </a:r>
            <a:r>
              <a:rPr lang="fr-FR" i="1" dirty="0" err="1"/>
              <a:t>analyze</a:t>
            </a:r>
            <a:r>
              <a:rPr lang="fr-FR" i="1" dirty="0"/>
              <a:t> </a:t>
            </a:r>
            <a:r>
              <a:rPr lang="fr-FR" i="1" dirty="0" err="1"/>
              <a:t>sugar</a:t>
            </a:r>
            <a:r>
              <a:rPr lang="fr-FR" i="1" dirty="0"/>
              <a:t> </a:t>
            </a:r>
            <a:r>
              <a:rPr lang="fr-FR" i="1" dirty="0" err="1"/>
              <a:t>levels</a:t>
            </a:r>
            <a:r>
              <a:rPr lang="fr-FR" i="1" dirty="0"/>
              <a:t> in the </a:t>
            </a:r>
            <a:r>
              <a:rPr lang="fr-FR" i="1" dirty="0" err="1"/>
              <a:t>blood</a:t>
            </a:r>
            <a:r>
              <a:rPr lang="fr-FR" i="1" dirty="0"/>
              <a:t> </a:t>
            </a:r>
            <a:r>
              <a:rPr lang="fr-FR" i="1" dirty="0" err="1"/>
              <a:t>through</a:t>
            </a:r>
            <a:r>
              <a:rPr lang="fr-FR" i="1" dirty="0"/>
              <a:t> the skin!</a:t>
            </a:r>
            <a:endParaRPr lang="en-GB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2"/>
          <a:stretch/>
        </p:blipFill>
        <p:spPr bwMode="auto">
          <a:xfrm>
            <a:off x="0" y="764704"/>
            <a:ext cx="9144000" cy="487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857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455</Words>
  <Application>Microsoft Office PowerPoint</Application>
  <PresentationFormat>On-screen Show (4:3)</PresentationFormat>
  <Paragraphs>49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www.day-of-photonics.org     Photonic technologies are very important and everywhere! </vt:lpstr>
      <vt:lpstr>Photon originates from the greek language, phōt =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EPIC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Photonics has been recognized by the European Commission as one of the 6 Key Enabling Technologies</dc:title>
  <dc:creator>Carlos Lee</dc:creator>
  <cp:lastModifiedBy>Lara Elisenda</cp:lastModifiedBy>
  <cp:revision>93</cp:revision>
  <dcterms:created xsi:type="dcterms:W3CDTF">2014-07-20T04:30:22Z</dcterms:created>
  <dcterms:modified xsi:type="dcterms:W3CDTF">2022-07-04T11:55:55Z</dcterms:modified>
</cp:coreProperties>
</file>