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66" r:id="rId3"/>
    <p:sldId id="270" r:id="rId4"/>
    <p:sldId id="274" r:id="rId5"/>
    <p:sldId id="271" r:id="rId6"/>
    <p:sldId id="273" r:id="rId7"/>
    <p:sldId id="272" r:id="rId8"/>
    <p:sldId id="275" r:id="rId9"/>
    <p:sldId id="257" r:id="rId10"/>
    <p:sldId id="276" r:id="rId11"/>
    <p:sldId id="261" r:id="rId12"/>
    <p:sldId id="277" r:id="rId13"/>
    <p:sldId id="262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F79ECBE-DDB4-434A-8118-F77399E734C2}">
          <p14:sldIdLst>
            <p14:sldId id="268"/>
            <p14:sldId id="266"/>
            <p14:sldId id="270"/>
            <p14:sldId id="274"/>
          </p14:sldIdLst>
        </p14:section>
        <p14:section name="Untitled Section" id="{C3DB58F6-068C-4810-88E5-2D54A50396CB}">
          <p14:sldIdLst>
            <p14:sldId id="271"/>
            <p14:sldId id="273"/>
            <p14:sldId id="272"/>
            <p14:sldId id="275"/>
            <p14:sldId id="257"/>
            <p14:sldId id="276"/>
            <p14:sldId id="261"/>
            <p14:sldId id="277"/>
            <p14:sldId id="262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845"/>
    <a:srgbClr val="FACCBB"/>
    <a:srgbClr val="EB3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CBD8D-D1CA-4800-8D69-5E30102AD0B9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8C6E4-D586-4658-BBBB-49488C63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2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448B-7658-1340-1335-0D4841116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DF60D-0D78-4CA1-3FE8-76E9636AF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61DD2-FD7A-7DAE-A7D8-6037266E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B7A35-FF9E-7417-156D-2FD40CFE7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A429C-DF01-EA81-1ACD-55957ABEB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6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B4DF6-E13C-DAB6-0B2A-0353C2AA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7D53D-4211-57F0-F2D8-6C5C86FFD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A75FC-28A8-7240-8A51-391D300AE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0029B-5BBB-0647-6AED-C2A7780A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FB346-AB8A-C5B2-A4DC-C3D46A63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E0BD1-4C68-A015-27D6-270F88B0E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AC629-23E2-B81F-BDA2-BC049669E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E25D3-1358-7637-BFB0-25F32B24E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4BF41-1EEF-F145-1275-DDDD29D5D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172E7-AA0E-7F27-1A0E-2E18A11CA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6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6D8FB-5ED6-900D-FC79-3EB92B6C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6FEBB-D837-FB41-B99F-B665D4387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EE792-7150-E231-3FA6-C9EBB7BCC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F9436-6379-D6D0-ECE2-64956066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2A2C2-0157-8E47-7B40-251477853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BD345-819A-7B71-E5FC-1B62B330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59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B2CEA-E3CC-4CF0-71C4-8EB6DF4B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8F95B-06AA-65D2-6FFF-344C5203D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E8CB3-3F6F-1600-A339-35ABABDDE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A9124-760E-F59D-DA51-E23A05650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B34EA1-E06A-E6B3-41E1-7A8A6252DD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37894-0C5B-4F1F-765B-777194124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C92E57-27E6-017D-9731-08BDD011C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D29C3-CA6E-2B8F-B800-6DBC0411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57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C0B2-74F3-583E-6ECD-B25D7469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ACE88A-A508-34EC-7007-5F02C813B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20673-A385-E5D2-043B-643C80B8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94C3B-B7A9-02A9-5E97-CD77C03F2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8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3B1190-2180-0CEF-E74F-13997947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7581AB-50EB-9665-15A8-B3D32FBED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A526D-F816-865E-8F14-2C626835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6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F3532-26B4-EFA8-28E0-D9E85C827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AAC15-99B8-089C-708A-E0CE526E3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764E6-3692-FF58-DCB1-0E98B067D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03EF26-AD8A-0F97-10FD-EE47DED57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21916-5351-476B-4383-0C4B784E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1E57E-C442-C918-9C0B-6831601A9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6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FD4AB-9ED9-DF02-1F10-F08F3232A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0387CF-1B9D-186F-D177-062DA9880C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026DE-46EC-913C-94CB-8BCA90517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C8B3B-5290-B531-A73D-A18EE93E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5CC92-36B6-6168-0E00-C1F173E5C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1CB5F-AA7C-D905-F1E8-5FA4D127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E4486-A5D1-BA3A-3F8C-D18B38D4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935AE7-2DCA-49F2-27C7-FBA79D9BA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73F1C-AD99-FAB0-60E1-1795779AA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F946-DCE5-E06E-933E-2C2F1CFA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372F1-985F-941F-6E18-2826B1A2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5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875A0F-4FBB-121F-DFC9-1D6D6D92E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A5F02C-FB7C-A879-D580-E41C496D0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2AB08-DE31-F8EB-EAEF-319BDCCA1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6DA5B-22DF-5FE8-00B9-57642C4B0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48B2F-B9A7-02B4-CABC-F2FED5292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1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5D8ED4-5342-930B-7A24-62836794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953B7-A115-ED8A-5C81-637A3BC8F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5EC43-68C3-D933-93FD-89252B657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16B87-FA4C-47B8-A1F8-8D0A49628E5A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7BE9C-A527-DB29-4570-FCF8BC4BD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19943-1D90-7970-CFC1-74335F4B1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D1A78-F95D-4F2B-9E6C-18DAE0450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0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7.png"/><Relationship Id="rId5" Type="http://schemas.openxmlformats.org/officeDocument/2006/relationships/image" Target="../media/image12.png"/><Relationship Id="rId1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7.png"/><Relationship Id="rId7" Type="http://schemas.openxmlformats.org/officeDocument/2006/relationships/image" Target="../media/image4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B1EB6753-6EA3-CCEE-3B9E-77087FA33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775" y="2201763"/>
            <a:ext cx="3600450" cy="2952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9CB339-01CC-46A4-7E83-896F389B3D40}"/>
              </a:ext>
            </a:extLst>
          </p:cNvPr>
          <p:cNvSpPr txBox="1"/>
          <p:nvPr/>
        </p:nvSpPr>
        <p:spPr>
          <a:xfrm>
            <a:off x="3100625" y="2611338"/>
            <a:ext cx="5990748" cy="635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FFFFFF"/>
                </a:solidFill>
                <a:latin typeface="Poppins"/>
              </a:rPr>
              <a:t>Light Up Your Future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96A58F-2D49-600C-98ED-D3A56CC1CE77}"/>
              </a:ext>
            </a:extLst>
          </p:cNvPr>
          <p:cNvSpPr txBox="1"/>
          <p:nvPr/>
        </p:nvSpPr>
        <p:spPr>
          <a:xfrm>
            <a:off x="2971800" y="3398936"/>
            <a:ext cx="6551762" cy="294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00" b="0" i="0" u="none" dirty="0">
                <a:solidFill>
                  <a:srgbClr val="94A3B8"/>
                </a:solidFill>
                <a:latin typeface="Inter"/>
              </a:rPr>
              <a:t>The Mind-Blowing World of Photonics, Lasers &amp; Next-Gen</a:t>
            </a:r>
            <a:r>
              <a:rPr lang="fr-FR" sz="1600" b="0" i="0" u="none" dirty="0" err="1">
                <a:solidFill>
                  <a:srgbClr val="94A3B8"/>
                </a:solidFill>
                <a:latin typeface="Inter"/>
              </a:rPr>
              <a:t>eration</a:t>
            </a:r>
            <a:r>
              <a:rPr sz="1600" b="0" i="0" u="none" dirty="0">
                <a:solidFill>
                  <a:srgbClr val="94A3B8"/>
                </a:solidFill>
                <a:latin typeface="Inter"/>
              </a:rPr>
              <a:t> Tech</a:t>
            </a:r>
            <a:r>
              <a:rPr lang="fr-FR" sz="1600" b="0" i="0" u="none" dirty="0" err="1">
                <a:solidFill>
                  <a:srgbClr val="94A3B8"/>
                </a:solidFill>
                <a:latin typeface="Inter"/>
              </a:rPr>
              <a:t>nology</a:t>
            </a:r>
            <a:endParaRPr sz="1600" b="0" i="0" u="none" dirty="0">
              <a:solidFill>
                <a:srgbClr val="94A3B8"/>
              </a:solidFill>
              <a:latin typeface="Inter"/>
            </a:endParaRP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C1FC8825-C50D-DB66-DFF2-8C77F0576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175" y="4337149"/>
            <a:ext cx="142875" cy="190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C8D7EF-E9A0-AEA7-2A82-6253D4D175CD}"/>
              </a:ext>
            </a:extLst>
          </p:cNvPr>
          <p:cNvSpPr txBox="1"/>
          <p:nvPr/>
        </p:nvSpPr>
        <p:spPr>
          <a:xfrm>
            <a:off x="4324350" y="4332386"/>
            <a:ext cx="38004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E2E8F0"/>
                </a:solidFill>
                <a:latin typeface="Inter SemiBold"/>
              </a:rPr>
              <a:t>Presented by [YOUR COMPANY NAME HERE]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5BBF44-BEF2-BFB9-1D0C-EC69DD020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18" y="771696"/>
            <a:ext cx="3902363" cy="117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1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0F88F59A-3EFC-CAD0-0E61-9A712C7D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2519362"/>
            <a:ext cx="5324475" cy="2571750"/>
          </a:xfrm>
          <a:prstGeom prst="rect">
            <a:avLst/>
          </a:prstGeom>
        </p:spPr>
      </p:pic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AA487E8F-3B31-3879-7B6D-AE3CA0F74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519362"/>
            <a:ext cx="5324475" cy="2571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218DBC-16BC-C15A-E706-65CECA7B3F9F}"/>
              </a:ext>
            </a:extLst>
          </p:cNvPr>
          <p:cNvSpPr txBox="1"/>
          <p:nvPr/>
        </p:nvSpPr>
        <p:spPr>
          <a:xfrm>
            <a:off x="895350" y="2833687"/>
            <a:ext cx="4930616" cy="333375"/>
          </a:xfrm>
          <a:prstGeom prst="rect">
            <a:avLst/>
          </a:prstGeom>
          <a:noFill/>
        </p:spPr>
        <p:txBody>
          <a:bodyPr wrap="square" lIns="276225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38BDF8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Electricity vs. 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8416A-D337-CD93-C218-90438FF55704}"/>
              </a:ext>
            </a:extLst>
          </p:cNvPr>
          <p:cNvSpPr txBox="1"/>
          <p:nvPr/>
        </p:nvSpPr>
        <p:spPr>
          <a:xfrm>
            <a:off x="895350" y="3262312"/>
            <a:ext cx="46958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Electronics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controls </a:t>
            </a:r>
            <a:r>
              <a:rPr kumimoji="0" sz="1350" b="1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electrons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(tiny charged particles) to power computers, TV screens, and appliances.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FA250F-7DE8-C562-840F-730ADE1C594E}"/>
              </a:ext>
            </a:extLst>
          </p:cNvPr>
          <p:cNvSpPr txBox="1"/>
          <p:nvPr/>
        </p:nvSpPr>
        <p:spPr>
          <a:xfrm>
            <a:off x="895350" y="3890962"/>
            <a:ext cx="46958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Photonics</a:t>
            </a: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controls </a:t>
            </a: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photons</a:t>
            </a: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(particles of light) to transmit data, cut steel, sense motion, and power future tech!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DAB559-A870-1385-8E0B-DEA09CE84618}"/>
              </a:ext>
            </a:extLst>
          </p:cNvPr>
          <p:cNvSpPr txBox="1"/>
          <p:nvPr/>
        </p:nvSpPr>
        <p:spPr>
          <a:xfrm>
            <a:off x="6600825" y="2833687"/>
            <a:ext cx="4930616" cy="333375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38BDF8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Technology of the 21st Century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0F78D6-0EB2-9A72-E91E-9C32875F5C5B}"/>
              </a:ext>
            </a:extLst>
          </p:cNvPr>
          <p:cNvSpPr txBox="1"/>
          <p:nvPr/>
        </p:nvSpPr>
        <p:spPr>
          <a:xfrm>
            <a:off x="6600825" y="3262312"/>
            <a:ext cx="46958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If electrons built the 20th century, </a:t>
            </a: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photons are building the 21st century</a:t>
            </a: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3F2138-784E-1109-111B-345D9B2BAC02}"/>
              </a:ext>
            </a:extLst>
          </p:cNvPr>
          <p:cNvSpPr txBox="1"/>
          <p:nvPr/>
        </p:nvSpPr>
        <p:spPr>
          <a:xfrm>
            <a:off x="6600825" y="3890962"/>
            <a:ext cx="46958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It encompasses everything from smartphones and solar panels to space lasers, medical scanners, and quantum computers.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698AD2B-9815-E442-D26A-1C5F820BDE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832883"/>
            <a:ext cx="5825966" cy="6020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94BEB6E-0829-60B8-FD11-51ED943E33C8}"/>
              </a:ext>
            </a:extLst>
          </p:cNvPr>
          <p:cNvSpPr txBox="1"/>
          <p:nvPr/>
        </p:nvSpPr>
        <p:spPr>
          <a:xfrm>
            <a:off x="305276" y="909637"/>
            <a:ext cx="11581447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What on Earth is Photonics?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4EF9556-AA5C-B940-1D2E-461ABD251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361" y="795337"/>
            <a:ext cx="638267" cy="60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1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image.png">
            <a:extLst>
              <a:ext uri="{FF2B5EF4-FFF2-40B4-BE49-F238E27FC236}">
                <a16:creationId xmlns:a16="http://schemas.microsoft.com/office/drawing/2014/main" id="{61478B58-0F22-97C9-7985-35B81DEF6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714750"/>
            <a:ext cx="3524250" cy="2647681"/>
          </a:xfrm>
          <a:prstGeom prst="rect">
            <a:avLst/>
          </a:prstGeom>
        </p:spPr>
      </p:pic>
      <p:pic>
        <p:nvPicPr>
          <p:cNvPr id="44" name="Picture 43" descr="image.png">
            <a:extLst>
              <a:ext uri="{FF2B5EF4-FFF2-40B4-BE49-F238E27FC236}">
                <a16:creationId xmlns:a16="http://schemas.microsoft.com/office/drawing/2014/main" id="{2EFD74A6-CD2C-165B-3FD8-0D3EE2E68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3714750"/>
            <a:ext cx="3524250" cy="2647681"/>
          </a:xfrm>
          <a:prstGeom prst="rect">
            <a:avLst/>
          </a:prstGeom>
        </p:spPr>
      </p:pic>
      <p:pic>
        <p:nvPicPr>
          <p:cNvPr id="46" name="Picture 45" descr="image.png">
            <a:extLst>
              <a:ext uri="{FF2B5EF4-FFF2-40B4-BE49-F238E27FC236}">
                <a16:creationId xmlns:a16="http://schemas.microsoft.com/office/drawing/2014/main" id="{B9709DA0-D404-3C57-ADB2-98C02E79B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350" y="3748356"/>
            <a:ext cx="3524250" cy="2647681"/>
          </a:xfrm>
          <a:prstGeom prst="rect">
            <a:avLst/>
          </a:prstGeom>
        </p:spPr>
      </p:pic>
      <p:pic>
        <p:nvPicPr>
          <p:cNvPr id="48" name="Picture 47" descr="image.png">
            <a:extLst>
              <a:ext uri="{FF2B5EF4-FFF2-40B4-BE49-F238E27FC236}">
                <a16:creationId xmlns:a16="http://schemas.microsoft.com/office/drawing/2014/main" id="{ECB21E86-07E3-9A0C-EBE6-2F95C647B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4069156"/>
            <a:ext cx="533400" cy="5334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CF7301C4-AA3B-0D78-1318-CD7798012ED1}"/>
              </a:ext>
            </a:extLst>
          </p:cNvPr>
          <p:cNvSpPr txBox="1"/>
          <p:nvPr/>
        </p:nvSpPr>
        <p:spPr>
          <a:xfrm>
            <a:off x="809625" y="4671567"/>
            <a:ext cx="312039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rgbClr val="38BDF8"/>
                </a:solidFill>
                <a:latin typeface="Poppins"/>
              </a:rPr>
              <a:t>Smartphones &amp; Face ID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53BB48-5C3D-2934-6E1F-541F9EA1CD0D}"/>
              </a:ext>
            </a:extLst>
          </p:cNvPr>
          <p:cNvSpPr txBox="1"/>
          <p:nvPr/>
        </p:nvSpPr>
        <p:spPr>
          <a:xfrm>
            <a:off x="809625" y="5134338"/>
            <a:ext cx="29718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CBD5E1"/>
                </a:solidFill>
                <a:latin typeface="Inter"/>
              </a:rPr>
              <a:t>Vibrant OLED displays, laser autofocus camera optics, and infrared dot projectors that unlock your phone with 3D facial mapping.</a:t>
            </a:r>
          </a:p>
        </p:txBody>
      </p:sp>
      <p:pic>
        <p:nvPicPr>
          <p:cNvPr id="54" name="Picture 53" descr="image.png">
            <a:extLst>
              <a:ext uri="{FF2B5EF4-FFF2-40B4-BE49-F238E27FC236}">
                <a16:creationId xmlns:a16="http://schemas.microsoft.com/office/drawing/2014/main" id="{4FFBC2D6-E482-4B5F-706E-A596558FB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100" y="4037987"/>
            <a:ext cx="533400" cy="5334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BBD7F83-140B-D9E4-BAB4-EF8947A5198D}"/>
              </a:ext>
            </a:extLst>
          </p:cNvPr>
          <p:cNvSpPr txBox="1"/>
          <p:nvPr/>
        </p:nvSpPr>
        <p:spPr>
          <a:xfrm>
            <a:off x="4610100" y="4686175"/>
            <a:ext cx="312039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rgbClr val="38BDF8"/>
                </a:solidFill>
                <a:latin typeface="Poppins"/>
              </a:rPr>
              <a:t>High-Speed Internet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55327D-E7AD-644D-6D7F-517B76803357}"/>
              </a:ext>
            </a:extLst>
          </p:cNvPr>
          <p:cNvSpPr txBox="1"/>
          <p:nvPr/>
        </p:nvSpPr>
        <p:spPr>
          <a:xfrm>
            <a:off x="4562475" y="5134338"/>
            <a:ext cx="29718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CBD5E1"/>
                </a:solidFill>
                <a:latin typeface="Inter"/>
              </a:rPr>
              <a:t>Streaming 4K video or gaming with ultra-low latency? Your data travels through fiber optic cables across oceans at light speed.</a:t>
            </a:r>
          </a:p>
        </p:txBody>
      </p:sp>
      <p:pic>
        <p:nvPicPr>
          <p:cNvPr id="60" name="Picture 59" descr="image.png">
            <a:extLst>
              <a:ext uri="{FF2B5EF4-FFF2-40B4-BE49-F238E27FC236}">
                <a16:creationId xmlns:a16="http://schemas.microsoft.com/office/drawing/2014/main" id="{F0AC3BF9-F022-EB03-B6B8-1CD69BD266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1679" y="4028818"/>
            <a:ext cx="533400" cy="5334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86310D2C-9628-ED1E-73DF-832F0AEC9E90}"/>
              </a:ext>
            </a:extLst>
          </p:cNvPr>
          <p:cNvSpPr txBox="1"/>
          <p:nvPr/>
        </p:nvSpPr>
        <p:spPr>
          <a:xfrm>
            <a:off x="8302565" y="4710386"/>
            <a:ext cx="312039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rgbClr val="38BDF8"/>
                </a:solidFill>
                <a:latin typeface="Poppins"/>
              </a:rPr>
              <a:t>Gaming &amp; VR Headsets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182E574-A323-090E-D2DB-DB1CA0AB00D9}"/>
              </a:ext>
            </a:extLst>
          </p:cNvPr>
          <p:cNvSpPr txBox="1"/>
          <p:nvPr/>
        </p:nvSpPr>
        <p:spPr>
          <a:xfrm>
            <a:off x="8302565" y="5180170"/>
            <a:ext cx="29718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CBD5E1"/>
                </a:solidFill>
                <a:latin typeface="Inter"/>
              </a:rPr>
              <a:t>Micro-LED displays, eye-tracking sensors, and spatial 3D LiDAR mapping power virtual reality and next-gen gaming experiences.</a:t>
            </a:r>
          </a:p>
        </p:txBody>
      </p:sp>
      <p:pic>
        <p:nvPicPr>
          <p:cNvPr id="66" name="Picture 65" descr="image.png">
            <a:extLst>
              <a:ext uri="{FF2B5EF4-FFF2-40B4-BE49-F238E27FC236}">
                <a16:creationId xmlns:a16="http://schemas.microsoft.com/office/drawing/2014/main" id="{0D198BC8-0651-D879-9D1E-AC3C8E90B0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937" y="4193887"/>
            <a:ext cx="200025" cy="266700"/>
          </a:xfrm>
          <a:prstGeom prst="rect">
            <a:avLst/>
          </a:prstGeom>
        </p:spPr>
      </p:pic>
      <p:pic>
        <p:nvPicPr>
          <p:cNvPr id="68" name="Picture 67" descr="image.png">
            <a:extLst>
              <a:ext uri="{FF2B5EF4-FFF2-40B4-BE49-F238E27FC236}">
                <a16:creationId xmlns:a16="http://schemas.microsoft.com/office/drawing/2014/main" id="{44327A15-164B-8763-782F-E97FA24E16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0112" y="4216747"/>
            <a:ext cx="333375" cy="266700"/>
          </a:xfrm>
          <a:prstGeom prst="rect">
            <a:avLst/>
          </a:prstGeom>
        </p:spPr>
      </p:pic>
      <p:pic>
        <p:nvPicPr>
          <p:cNvPr id="70" name="Picture 69" descr="image.png">
            <a:extLst>
              <a:ext uri="{FF2B5EF4-FFF2-40B4-BE49-F238E27FC236}">
                <a16:creationId xmlns:a16="http://schemas.microsoft.com/office/drawing/2014/main" id="{033998FA-69FA-E520-9A13-1EFD896521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1691" y="4171337"/>
            <a:ext cx="333375" cy="26670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A65961D9-B533-0C67-9DBB-20B963C821A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418121"/>
            <a:ext cx="6185140" cy="602032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61D08CBA-6C98-0DC1-A8B0-E49E378014F5}"/>
              </a:ext>
            </a:extLst>
          </p:cNvPr>
          <p:cNvSpPr txBox="1"/>
          <p:nvPr/>
        </p:nvSpPr>
        <p:spPr>
          <a:xfrm>
            <a:off x="305276" y="495569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700" b="1" dirty="0">
                <a:solidFill>
                  <a:srgbClr val="F8FAFC"/>
                </a:solidFill>
                <a:latin typeface="Poppins"/>
              </a:rPr>
              <a:t>Everyday Tech You Already Use</a:t>
            </a:r>
          </a:p>
        </p:txBody>
      </p:sp>
      <p:pic>
        <p:nvPicPr>
          <p:cNvPr id="79" name="Picture 78" descr="How to Set Up and Use Face ID on Your iPhone">
            <a:extLst>
              <a:ext uri="{FF2B5EF4-FFF2-40B4-BE49-F238E27FC236}">
                <a16:creationId xmlns:a16="http://schemas.microsoft.com/office/drawing/2014/main" id="{7339E8CB-D65C-06B1-34A1-D12AC717D0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748" y="1574853"/>
            <a:ext cx="3044677" cy="1708487"/>
          </a:xfrm>
          <a:prstGeom prst="rect">
            <a:avLst/>
          </a:prstGeom>
        </p:spPr>
      </p:pic>
      <p:pic>
        <p:nvPicPr>
          <p:cNvPr id="81" name="Picture 80" descr="How a VR headset can take your PC gaming experience to another dimension | Best Buy Blog">
            <a:extLst>
              <a:ext uri="{FF2B5EF4-FFF2-40B4-BE49-F238E27FC236}">
                <a16:creationId xmlns:a16="http://schemas.microsoft.com/office/drawing/2014/main" id="{6B6FB19C-5C07-40AF-D80F-5C0E89BA7A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02565" y="1574853"/>
            <a:ext cx="3193355" cy="1752450"/>
          </a:xfrm>
          <a:prstGeom prst="rect">
            <a:avLst/>
          </a:prstGeom>
        </p:spPr>
      </p:pic>
      <p:pic>
        <p:nvPicPr>
          <p:cNvPr id="82" name="Picture 81" descr="Best Internet Speed for Live Streaming: 4K, 1080p Requirements">
            <a:extLst>
              <a:ext uri="{FF2B5EF4-FFF2-40B4-BE49-F238E27FC236}">
                <a16:creationId xmlns:a16="http://schemas.microsoft.com/office/drawing/2014/main" id="{65A8F3E0-0006-F676-484B-D6519482D9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10099" y="1583105"/>
            <a:ext cx="2924175" cy="176161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72EF3979-3458-84A1-5F7F-D181E67ABC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653" y="519560"/>
            <a:ext cx="638267" cy="60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33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448E36-B51C-55BF-5558-930CA52C11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-1" y="436183"/>
            <a:ext cx="6217489" cy="5995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82DEF6-4BBB-B561-8CFC-2A74FE317923}"/>
              </a:ext>
            </a:extLst>
          </p:cNvPr>
          <p:cNvSpPr txBox="1"/>
          <p:nvPr/>
        </p:nvSpPr>
        <p:spPr>
          <a:xfrm>
            <a:off x="305276" y="495569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2700" b="1" dirty="0" err="1">
                <a:solidFill>
                  <a:srgbClr val="F8FAFC"/>
                </a:solidFill>
                <a:latin typeface="Poppins"/>
              </a:rPr>
              <a:t>Mind-Blowing</a:t>
            </a:r>
            <a:r>
              <a:rPr lang="fr-FR" sz="2700" b="1" dirty="0">
                <a:solidFill>
                  <a:srgbClr val="F8FAFC"/>
                </a:solidFill>
                <a:latin typeface="Poppins"/>
              </a:rPr>
              <a:t> Light Applications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3279BF-2D5B-CC84-61E3-CC44C8453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123" y="436183"/>
            <a:ext cx="638266" cy="602032"/>
          </a:xfrm>
          <a:prstGeom prst="rect">
            <a:avLst/>
          </a:prstGeom>
        </p:spPr>
      </p:pic>
      <p:pic>
        <p:nvPicPr>
          <p:cNvPr id="34" name="Picture 33" descr="image.png">
            <a:extLst>
              <a:ext uri="{FF2B5EF4-FFF2-40B4-BE49-F238E27FC236}">
                <a16:creationId xmlns:a16="http://schemas.microsoft.com/office/drawing/2014/main" id="{77BAE87B-6AD5-3922-3C30-C605118AE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14" y="4514841"/>
            <a:ext cx="5324475" cy="1943100"/>
          </a:xfrm>
          <a:prstGeom prst="rect">
            <a:avLst/>
          </a:prstGeom>
        </p:spPr>
      </p:pic>
      <p:pic>
        <p:nvPicPr>
          <p:cNvPr id="36" name="Picture 35" descr="image.png">
            <a:extLst>
              <a:ext uri="{FF2B5EF4-FFF2-40B4-BE49-F238E27FC236}">
                <a16:creationId xmlns:a16="http://schemas.microsoft.com/office/drawing/2014/main" id="{D64890ED-96F7-5802-0A21-1D5EDA98B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489" y="4514841"/>
            <a:ext cx="5324475" cy="19431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A86AFB2-78A0-1721-A20A-645DE11BD886}"/>
              </a:ext>
            </a:extLst>
          </p:cNvPr>
          <p:cNvSpPr txBox="1"/>
          <p:nvPr/>
        </p:nvSpPr>
        <p:spPr>
          <a:xfrm>
            <a:off x="826339" y="4829166"/>
            <a:ext cx="4930616" cy="333375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rgbClr val="EC4899"/>
                </a:solidFill>
                <a:latin typeface="Poppins"/>
              </a:rPr>
              <a:t>Saving Lives in Healthcare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8A57EC0-8DE6-8521-7F9F-E1830E27536D}"/>
              </a:ext>
            </a:extLst>
          </p:cNvPr>
          <p:cNvSpPr txBox="1"/>
          <p:nvPr/>
        </p:nvSpPr>
        <p:spPr>
          <a:xfrm>
            <a:off x="826339" y="5257791"/>
            <a:ext cx="46958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CBD5E1"/>
                </a:solidFill>
                <a:latin typeface="Inter"/>
              </a:rPr>
              <a:t>Needle-free blood testing, ultra-precise laser eye surgery, optical biosensors detecting diseases early, and keyhole surgical tools guided by laser light.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470728-D931-4F12-EEBD-85C7C1AE1946}"/>
              </a:ext>
            </a:extLst>
          </p:cNvPr>
          <p:cNvSpPr txBox="1"/>
          <p:nvPr/>
        </p:nvSpPr>
        <p:spPr>
          <a:xfrm>
            <a:off x="6531814" y="4829166"/>
            <a:ext cx="4930616" cy="33337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38BDF8"/>
                </a:solidFill>
                <a:latin typeface="Poppins"/>
              </a:rPr>
              <a:t>Exploring Deep Space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67264A-1726-50D1-26D1-581AC2020D3D}"/>
              </a:ext>
            </a:extLst>
          </p:cNvPr>
          <p:cNvSpPr txBox="1"/>
          <p:nvPr/>
        </p:nvSpPr>
        <p:spPr>
          <a:xfrm>
            <a:off x="6531814" y="5257791"/>
            <a:ext cx="46958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CBD5E1"/>
                </a:solidFill>
                <a:latin typeface="Inter"/>
              </a:rPr>
              <a:t>NASA Mars Rovers use </a:t>
            </a:r>
            <a:r>
              <a:rPr sz="1350" b="1" i="0" u="none" dirty="0">
                <a:solidFill>
                  <a:srgbClr val="CBD5E1"/>
                </a:solidFill>
                <a:latin typeface="Inter"/>
              </a:rPr>
              <a:t>LiDAR laser scanners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to navigate red planet terrain. Deep space optical lasers beam high-res HD video from space to Earth!</a:t>
            </a:r>
          </a:p>
        </p:txBody>
      </p:sp>
      <p:pic>
        <p:nvPicPr>
          <p:cNvPr id="46" name="Picture 45" descr="image.png">
            <a:extLst>
              <a:ext uri="{FF2B5EF4-FFF2-40B4-BE49-F238E27FC236}">
                <a16:creationId xmlns:a16="http://schemas.microsoft.com/office/drawing/2014/main" id="{A89ADEA4-758E-CCBE-49DC-CB106CCE7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814" y="4876791"/>
            <a:ext cx="285750" cy="228600"/>
          </a:xfrm>
          <a:prstGeom prst="rect">
            <a:avLst/>
          </a:prstGeom>
        </p:spPr>
      </p:pic>
      <p:pic>
        <p:nvPicPr>
          <p:cNvPr id="47" name="Picture 46" descr="NASA's big Mars rover armed with a rock-zapping laser">
            <a:extLst>
              <a:ext uri="{FF2B5EF4-FFF2-40B4-BE49-F238E27FC236}">
                <a16:creationId xmlns:a16="http://schemas.microsoft.com/office/drawing/2014/main" id="{C0091C53-AC8C-6B83-D9E0-4D9EDEA58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100" y="1408198"/>
            <a:ext cx="2035392" cy="2884567"/>
          </a:xfrm>
          <a:prstGeom prst="rect">
            <a:avLst/>
          </a:prstGeom>
        </p:spPr>
      </p:pic>
      <p:pic>
        <p:nvPicPr>
          <p:cNvPr id="49" name="Picture 48" descr="CENTRE FOR SIGHT BECOMES FIRST IN THE WORLD TO PERFORM INCISION-FREE LASER GLAUCOMA PROCEDURE - The London Business Journal">
            <a:extLst>
              <a:ext uri="{FF2B5EF4-FFF2-40B4-BE49-F238E27FC236}">
                <a16:creationId xmlns:a16="http://schemas.microsoft.com/office/drawing/2014/main" id="{1FB9A4F5-9434-1DEC-D9F3-63E4D69D2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0292" y="1408198"/>
            <a:ext cx="3675392" cy="288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47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A920A90-9FDB-37D1-B411-6E0FEED77784}"/>
              </a:ext>
            </a:extLst>
          </p:cNvPr>
          <p:cNvSpPr txBox="1"/>
          <p:nvPr/>
        </p:nvSpPr>
        <p:spPr>
          <a:xfrm>
            <a:off x="744927" y="2178889"/>
            <a:ext cx="5190648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rgbClr val="38BDF8"/>
                </a:solidFill>
                <a:latin typeface="Poppins"/>
              </a:rPr>
              <a:t>Surfing the Light Beam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363CF8-AE97-DCC5-5180-64C078D87576}"/>
              </a:ext>
            </a:extLst>
          </p:cNvPr>
          <p:cNvSpPr txBox="1"/>
          <p:nvPr/>
        </p:nvSpPr>
        <p:spPr>
          <a:xfrm>
            <a:off x="744927" y="2607514"/>
            <a:ext cx="4943475" cy="868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sz="1425" b="0" i="0" u="none">
                <a:solidFill>
                  <a:srgbClr val="CBD5E1"/>
                </a:solidFill>
                <a:latin typeface="Inter"/>
              </a:rPr>
              <a:t>Instead of metal copper wires sending slow electrical pulses, </a:t>
            </a:r>
            <a:r>
              <a:rPr sz="1425" b="1" i="0" u="none">
                <a:solidFill>
                  <a:srgbClr val="CBD5E1"/>
                </a:solidFill>
                <a:latin typeface="Inter"/>
              </a:rPr>
              <a:t>fiber optic cables</a:t>
            </a:r>
            <a:r>
              <a:rPr sz="1425" b="0" i="0" u="none">
                <a:solidFill>
                  <a:srgbClr val="CBD5E1"/>
                </a:solidFill>
                <a:latin typeface="Inter"/>
              </a:rPr>
              <a:t> bounce light beams inside ultra-pure glass strands thinner than a human hair.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CFBD5A-3C0C-4695-5AF6-DF37D4273D8E}"/>
              </a:ext>
            </a:extLst>
          </p:cNvPr>
          <p:cNvSpPr txBox="1"/>
          <p:nvPr/>
        </p:nvSpPr>
        <p:spPr>
          <a:xfrm>
            <a:off x="744927" y="3590226"/>
            <a:ext cx="4943475" cy="578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sz="1425" b="0" i="0" u="none" dirty="0">
                <a:solidFill>
                  <a:srgbClr val="CBD5E1"/>
                </a:solidFill>
                <a:latin typeface="Inter"/>
              </a:rPr>
              <a:t>Because light travels at nearly </a:t>
            </a:r>
            <a:r>
              <a:rPr sz="1425" b="1" i="0" u="none" dirty="0">
                <a:solidFill>
                  <a:srgbClr val="CBD5E1"/>
                </a:solidFill>
                <a:latin typeface="Inter"/>
              </a:rPr>
              <a:t>300,000 km/s</a:t>
            </a:r>
            <a:r>
              <a:rPr sz="1425" b="0" i="0" u="none" dirty="0">
                <a:solidFill>
                  <a:srgbClr val="CBD5E1"/>
                </a:solidFill>
                <a:latin typeface="Inter"/>
              </a:rPr>
              <a:t>, data flies across continents in fractions of a millisecond!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6D231BA-44FF-B0CB-7844-CCCF3CB51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832883"/>
            <a:ext cx="5589917" cy="60203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4FB43D9-9894-205F-9115-125A98A3BEA9}"/>
              </a:ext>
            </a:extLst>
          </p:cNvPr>
          <p:cNvSpPr txBox="1"/>
          <p:nvPr/>
        </p:nvSpPr>
        <p:spPr>
          <a:xfrm>
            <a:off x="305276" y="909637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2700" b="1" dirty="0">
                <a:solidFill>
                  <a:srgbClr val="F8FAFC"/>
                </a:solidFill>
                <a:latin typeface="Poppins"/>
              </a:rPr>
              <a:t>Super-Speed: Fiber </a:t>
            </a:r>
            <a:r>
              <a:rPr lang="fr-FR" sz="2700" b="1" dirty="0" err="1">
                <a:solidFill>
                  <a:srgbClr val="F8FAFC"/>
                </a:solidFill>
                <a:latin typeface="Poppins"/>
              </a:rPr>
              <a:t>Optics</a:t>
            </a:r>
            <a:endParaRPr lang="fr-FR" sz="2700" b="1" dirty="0">
              <a:solidFill>
                <a:srgbClr val="F8FAFC"/>
              </a:solidFill>
              <a:latin typeface="Poppins"/>
            </a:endParaRPr>
          </a:p>
        </p:txBody>
      </p:sp>
      <p:pic>
        <p:nvPicPr>
          <p:cNvPr id="30" name="Picture 29" descr="Fiber Optic Internet Speed: Comparing it to the Competition">
            <a:extLst>
              <a:ext uri="{FF2B5EF4-FFF2-40B4-BE49-F238E27FC236}">
                <a16:creationId xmlns:a16="http://schemas.microsoft.com/office/drawing/2014/main" id="{12120D92-F428-DF90-DC3E-D70FF9D9E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600" y="1681631"/>
            <a:ext cx="5376163" cy="358858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73964F9-26CF-621C-D2EC-B2D12E80F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515" y="744218"/>
            <a:ext cx="638267" cy="60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4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EAD143-8BB1-5F2C-F050-DDEE4895ED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832883"/>
            <a:ext cx="5589917" cy="6020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D3F736-00D2-DA50-18B8-478E06B9F138}"/>
              </a:ext>
            </a:extLst>
          </p:cNvPr>
          <p:cNvSpPr txBox="1"/>
          <p:nvPr/>
        </p:nvSpPr>
        <p:spPr>
          <a:xfrm>
            <a:off x="305276" y="909637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2700" b="1" dirty="0">
                <a:solidFill>
                  <a:srgbClr val="F8FAFC"/>
                </a:solidFill>
                <a:latin typeface="Poppins"/>
              </a:rPr>
              <a:t>Light by the Numbers</a:t>
            </a: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FD8B794B-E55F-74AD-2C54-493EBCA3E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2566987"/>
            <a:ext cx="5324475" cy="685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43A893-71A7-A054-1DE0-802D9714B618}"/>
              </a:ext>
            </a:extLst>
          </p:cNvPr>
          <p:cNvSpPr txBox="1"/>
          <p:nvPr/>
        </p:nvSpPr>
        <p:spPr>
          <a:xfrm>
            <a:off x="581025" y="3367087"/>
            <a:ext cx="53244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E2E8F0"/>
                </a:solidFill>
                <a:latin typeface="Inter SemiBold"/>
              </a:rPr>
              <a:t>Meters per Second</a:t>
            </a:r>
          </a:p>
        </p:txBody>
      </p:sp>
      <p:pic>
        <p:nvPicPr>
          <p:cNvPr id="13" name="Picture 12" descr="image.png">
            <a:extLst>
              <a:ext uri="{FF2B5EF4-FFF2-40B4-BE49-F238E27FC236}">
                <a16:creationId xmlns:a16="http://schemas.microsoft.com/office/drawing/2014/main" id="{2FFBCD23-41CD-74D3-B00B-1181A35FF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4" y="4824412"/>
            <a:ext cx="5324475" cy="533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0C87E2-9966-781C-A6BD-AF2FF43E3630}"/>
              </a:ext>
            </a:extLst>
          </p:cNvPr>
          <p:cNvSpPr txBox="1"/>
          <p:nvPr/>
        </p:nvSpPr>
        <p:spPr>
          <a:xfrm>
            <a:off x="5905500" y="2566987"/>
            <a:ext cx="5590698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rgbClr val="38BDF8"/>
                </a:solidFill>
                <a:latin typeface="Poppins"/>
              </a:rPr>
              <a:t>Why October 21st?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75D11D-8C56-8DAE-5646-0AFD011C638D}"/>
              </a:ext>
            </a:extLst>
          </p:cNvPr>
          <p:cNvSpPr txBox="1"/>
          <p:nvPr/>
        </p:nvSpPr>
        <p:spPr>
          <a:xfrm>
            <a:off x="5905500" y="2995612"/>
            <a:ext cx="53244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CBD5E1"/>
                </a:solidFill>
                <a:latin typeface="Inter"/>
              </a:rPr>
              <a:t>On </a:t>
            </a:r>
            <a:r>
              <a:rPr sz="1350" b="1" i="0" u="none" dirty="0">
                <a:solidFill>
                  <a:srgbClr val="CBD5E1"/>
                </a:solidFill>
                <a:latin typeface="Inter"/>
              </a:rPr>
              <a:t>October 21, 1983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, scientists officially fixed the exact speed of light in a vacuum to 299,792,458 m/s.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BD6A97-0A27-5559-C7FB-0980CEB14CDB}"/>
              </a:ext>
            </a:extLst>
          </p:cNvPr>
          <p:cNvSpPr txBox="1"/>
          <p:nvPr/>
        </p:nvSpPr>
        <p:spPr>
          <a:xfrm>
            <a:off x="5905500" y="3624262"/>
            <a:ext cx="53244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CBD5E1"/>
                </a:solidFill>
                <a:latin typeface="Inter"/>
              </a:rPr>
              <a:t>Every year on </a:t>
            </a:r>
            <a:r>
              <a:rPr sz="1350" b="1" i="0" u="none">
                <a:solidFill>
                  <a:srgbClr val="CBD5E1"/>
                </a:solidFill>
                <a:latin typeface="Inter"/>
              </a:rPr>
              <a:t>October 21st</a:t>
            </a:r>
            <a:r>
              <a:rPr sz="1350" b="0" i="0" u="none">
                <a:solidFill>
                  <a:srgbClr val="CBD5E1"/>
                </a:solidFill>
                <a:latin typeface="Inter"/>
              </a:rPr>
              <a:t>, schools, universities, and companies celebrate </a:t>
            </a:r>
            <a:r>
              <a:rPr sz="1350" b="1" i="0" u="none">
                <a:solidFill>
                  <a:srgbClr val="CBD5E1"/>
                </a:solidFill>
                <a:latin typeface="Inter"/>
              </a:rPr>
              <a:t>Day of Photonics</a:t>
            </a:r>
            <a:r>
              <a:rPr sz="1350" b="0" i="0" u="none">
                <a:solidFill>
                  <a:srgbClr val="CBD5E1"/>
                </a:solidFill>
                <a:latin typeface="Inter"/>
              </a:rPr>
              <a:t> worldwide to share the power of light technology!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3949294-BA67-1D1F-E687-555AEE685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0841" y="723102"/>
            <a:ext cx="638267" cy="60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0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3664AC-CA6D-2F2B-F5D9-B2A9CC812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086" y="831478"/>
            <a:ext cx="638267" cy="602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568220-94ED-C75F-6878-27900CCCF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832883"/>
            <a:ext cx="5589917" cy="6020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2D6EDA-9937-F53E-4C05-2B22546B1B43}"/>
              </a:ext>
            </a:extLst>
          </p:cNvPr>
          <p:cNvSpPr txBox="1"/>
          <p:nvPr/>
        </p:nvSpPr>
        <p:spPr>
          <a:xfrm>
            <a:off x="391001" y="907313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2700" b="1" dirty="0">
                <a:solidFill>
                  <a:srgbClr val="F8FAFC"/>
                </a:solidFill>
                <a:latin typeface="Poppins"/>
              </a:rPr>
              <a:t>Quick Class Light Challenge!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98AF7FC-9A2C-22C6-801E-8EFD0F10C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989961"/>
              </p:ext>
            </p:extLst>
          </p:nvPr>
        </p:nvGraphicFramePr>
        <p:xfrm>
          <a:off x="628454" y="2420848"/>
          <a:ext cx="11010899" cy="2809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4785">
                  <a:extLst>
                    <a:ext uri="{9D8B030D-6E8A-4147-A177-3AD203B41FA5}">
                      <a16:colId xmlns:a16="http://schemas.microsoft.com/office/drawing/2014/main" val="597207445"/>
                    </a:ext>
                  </a:extLst>
                </a:gridCol>
                <a:gridCol w="6056114">
                  <a:extLst>
                    <a:ext uri="{9D8B030D-6E8A-4147-A177-3AD203B41FA5}">
                      <a16:colId xmlns:a16="http://schemas.microsoft.com/office/drawing/2014/main" val="1066983296"/>
                    </a:ext>
                  </a:extLst>
                </a:gridCol>
              </a:tblGrid>
              <a:tr h="702468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>
                          <a:solidFill>
                            <a:srgbClr val="38BDF8"/>
                          </a:solidFill>
                          <a:latin typeface="Poppins"/>
                        </a:rPr>
                        <a:t>Question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93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8BDF8"/>
                          </a:solidFill>
                          <a:latin typeface="Poppins"/>
                        </a:rPr>
                        <a:t>Answer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9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37410"/>
                  </a:ext>
                </a:extLst>
              </a:tr>
              <a:tr h="70246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CBD5E1"/>
                          </a:solidFill>
                          <a:latin typeface="Inter"/>
                        </a:rPr>
                        <a:t>1. What travels faster: Light or Sound?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8BDF8"/>
                          </a:solidFill>
                          <a:latin typeface="Inter SemiBold"/>
                        </a:rPr>
                        <a:t>Light!</a:t>
                      </a:r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 Nearly 900,000 times faster than sound in air!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783799"/>
                  </a:ext>
                </a:extLst>
              </a:tr>
              <a:tr h="70246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CBD5E1"/>
                          </a:solidFill>
                          <a:latin typeface="Inter"/>
                        </a:rPr>
                        <a:t>2. How much of global internet uses light?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8B5CF6"/>
                          </a:solidFill>
                          <a:latin typeface="Inter SemiBold"/>
                        </a:rPr>
                        <a:t>Over 99%!</a:t>
                      </a:r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 Almost all long-distance internet travels via fiber optic light.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104875"/>
                  </a:ext>
                </a:extLst>
              </a:tr>
              <a:tr h="702471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CBD5E1"/>
                          </a:solidFill>
                          <a:latin typeface="Inter"/>
                        </a:rPr>
                        <a:t>3. Can light be used to measure air pollution?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rgbClr val="EC4899"/>
                          </a:solidFill>
                          <a:latin typeface="Inter SemiBold"/>
                        </a:rPr>
                        <a:t>Yes!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Lasers detect tiny gas molecules in the air by analyzing light color shifts.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989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80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BDF7B840-A825-58C1-3C15-8CBD1E6121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D330A817-A343-EB74-05FC-B7E4E45C3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187" y="4400550"/>
            <a:ext cx="6143625" cy="371475"/>
          </a:xfrm>
          <a:prstGeom prst="rect">
            <a:avLst/>
          </a:prstGeom>
        </p:spPr>
      </p:pic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898E935B-3E98-3579-100B-E8D4241DE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162" y="2085975"/>
            <a:ext cx="1971675" cy="295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BDD213-59FD-1EE2-7015-F54D707C9B57}"/>
              </a:ext>
            </a:extLst>
          </p:cNvPr>
          <p:cNvSpPr txBox="1"/>
          <p:nvPr/>
        </p:nvSpPr>
        <p:spPr>
          <a:xfrm>
            <a:off x="2005488" y="2495550"/>
            <a:ext cx="8181022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 dirty="0">
                <a:solidFill>
                  <a:srgbClr val="FFFFFF"/>
                </a:solidFill>
                <a:latin typeface="Poppins"/>
              </a:rPr>
              <a:t>Meet [YOUR COMPANY NAME]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0E7F7B-7BBB-A586-660D-038D8BE7A040}"/>
              </a:ext>
            </a:extLst>
          </p:cNvPr>
          <p:cNvSpPr txBox="1"/>
          <p:nvPr/>
        </p:nvSpPr>
        <p:spPr>
          <a:xfrm>
            <a:off x="3095625" y="3419475"/>
            <a:ext cx="60007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CBD5E1"/>
                </a:solidFill>
                <a:latin typeface="Inter"/>
              </a:rPr>
              <a:t>How our team uses lasers, optics, and light technology to build the future</a:t>
            </a:r>
          </a:p>
        </p:txBody>
      </p:sp>
      <p:pic>
        <p:nvPicPr>
          <p:cNvPr id="13" name="Picture 12" descr="image.png">
            <a:extLst>
              <a:ext uri="{FF2B5EF4-FFF2-40B4-BE49-F238E27FC236}">
                <a16:creationId xmlns:a16="http://schemas.microsoft.com/office/drawing/2014/main" id="{077E357E-E9FE-0FDF-23BA-DCB852B50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7062" y="4519612"/>
            <a:ext cx="133350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71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AD89B2-9007-4531-9F65-1F876F0C07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681037"/>
            <a:ext cx="5676181" cy="602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7C1286-966E-1C63-F4E4-DF858F0CCE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2273" y="371075"/>
            <a:ext cx="7763774" cy="1221956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F8FAFC"/>
                </a:solidFill>
                <a:latin typeface="Poppins"/>
              </a:rPr>
              <a:t>What We Make at [Company]</a:t>
            </a:r>
          </a:p>
        </p:txBody>
      </p:sp>
      <p:pic>
        <p:nvPicPr>
          <p:cNvPr id="33" name="Picture 32" descr="image.png">
            <a:extLst>
              <a:ext uri="{FF2B5EF4-FFF2-40B4-BE49-F238E27FC236}">
                <a16:creationId xmlns:a16="http://schemas.microsoft.com/office/drawing/2014/main" id="{3572C8E5-D19B-628D-5ECD-30A7E3A68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4767441"/>
            <a:ext cx="5324475" cy="5334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2E73AEB-2D53-C197-23D6-D9BBAE7C534D}"/>
              </a:ext>
            </a:extLst>
          </p:cNvPr>
          <p:cNvSpPr txBox="1"/>
          <p:nvPr/>
        </p:nvSpPr>
        <p:spPr>
          <a:xfrm>
            <a:off x="847725" y="2090737"/>
            <a:ext cx="50577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CBD5E1"/>
                </a:solidFill>
                <a:latin typeface="Inter"/>
              </a:rPr>
              <a:t>Our Products: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[e.g., We design high-power lasers / optical sensors / precision lenses / quantum light chips]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D98AB4-3FD9-A43F-A486-EDA3B5D366B7}"/>
              </a:ext>
            </a:extLst>
          </p:cNvPr>
          <p:cNvSpPr txBox="1"/>
          <p:nvPr/>
        </p:nvSpPr>
        <p:spPr>
          <a:xfrm>
            <a:off x="847725" y="2757487"/>
            <a:ext cx="50577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CBD5E1"/>
                </a:solidFill>
                <a:latin typeface="Inter"/>
              </a:rPr>
              <a:t>Real-World Impact: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Our technology helps [e.g., build smartphones / inspect solar panels / guide autonomous cars]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444C84-9D69-2312-7B2B-9795A35863BD}"/>
              </a:ext>
            </a:extLst>
          </p:cNvPr>
          <p:cNvSpPr txBox="1"/>
          <p:nvPr/>
        </p:nvSpPr>
        <p:spPr>
          <a:xfrm>
            <a:off x="847725" y="3424237"/>
            <a:ext cx="50577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CBD5E1"/>
                </a:solidFill>
                <a:latin typeface="Inter"/>
              </a:rPr>
              <a:t>Cool Lab Gadget:</a:t>
            </a:r>
            <a:r>
              <a:rPr sz="1350" b="0" i="0" u="none">
                <a:solidFill>
                  <a:srgbClr val="CBD5E1"/>
                </a:solidFill>
                <a:latin typeface="Inter"/>
              </a:rPr>
              <a:t> [Describe a physical item brought to class, e.g., laser pointer diffraction, optical lens, or fiber demo]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0BBD1C3-AF59-8A64-DB5D-3AF02A52F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218" y="681036"/>
            <a:ext cx="638267" cy="602033"/>
          </a:xfrm>
          <a:prstGeom prst="rect">
            <a:avLst/>
          </a:prstGeom>
        </p:spPr>
      </p:pic>
      <p:pic>
        <p:nvPicPr>
          <p:cNvPr id="46" name="Picture 45" descr="Augmented and Virtual Reality | Coherent">
            <a:extLst>
              <a:ext uri="{FF2B5EF4-FFF2-40B4-BE49-F238E27FC236}">
                <a16:creationId xmlns:a16="http://schemas.microsoft.com/office/drawing/2014/main" id="{74D46703-7601-A8BE-A4C6-DA30C334E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344" y="1372812"/>
            <a:ext cx="3798049" cy="379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8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E26A49-12C3-0CB7-E429-9B24BD17A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086" y="831478"/>
            <a:ext cx="638267" cy="602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A19C28-652D-48FF-5551-80B75D3D03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832883"/>
            <a:ext cx="6788989" cy="6020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C775FE-953D-65A8-F2C6-5CF9B7E44573}"/>
              </a:ext>
            </a:extLst>
          </p:cNvPr>
          <p:cNvSpPr txBox="1"/>
          <p:nvPr/>
        </p:nvSpPr>
        <p:spPr>
          <a:xfrm>
            <a:off x="391001" y="907313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700" b="1" dirty="0">
                <a:solidFill>
                  <a:srgbClr val="F8FAFC"/>
                </a:solidFill>
                <a:latin typeface="Poppins"/>
              </a:rPr>
              <a:t>From Creative Idea to Real Product</a:t>
            </a:r>
          </a:p>
        </p:txBody>
      </p:sp>
      <p:pic>
        <p:nvPicPr>
          <p:cNvPr id="37" name="Picture 36" descr="image.png">
            <a:extLst>
              <a:ext uri="{FF2B5EF4-FFF2-40B4-BE49-F238E27FC236}">
                <a16:creationId xmlns:a16="http://schemas.microsoft.com/office/drawing/2014/main" id="{610268BE-FBC5-0263-E820-F6F41ABFD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3976687"/>
            <a:ext cx="11029950" cy="38100"/>
          </a:xfrm>
          <a:prstGeom prst="rect">
            <a:avLst/>
          </a:prstGeom>
        </p:spPr>
      </p:pic>
      <p:pic>
        <p:nvPicPr>
          <p:cNvPr id="39" name="Picture 38" descr="image.png">
            <a:extLst>
              <a:ext uri="{FF2B5EF4-FFF2-40B4-BE49-F238E27FC236}">
                <a16:creationId xmlns:a16="http://schemas.microsoft.com/office/drawing/2014/main" id="{59414795-9D9E-9A1C-E0AD-17A0801C5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4224337"/>
            <a:ext cx="2426493" cy="1238250"/>
          </a:xfrm>
          <a:prstGeom prst="rect">
            <a:avLst/>
          </a:prstGeom>
        </p:spPr>
      </p:pic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C3EC9875-8245-DD76-D29B-5D0DA41E2B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8794" y="2528887"/>
            <a:ext cx="2426493" cy="1238250"/>
          </a:xfrm>
          <a:prstGeom prst="rect">
            <a:avLst/>
          </a:prstGeom>
        </p:spPr>
      </p:pic>
      <p:pic>
        <p:nvPicPr>
          <p:cNvPr id="43" name="Picture 42" descr="image.png">
            <a:extLst>
              <a:ext uri="{FF2B5EF4-FFF2-40B4-BE49-F238E27FC236}">
                <a16:creationId xmlns:a16="http://schemas.microsoft.com/office/drawing/2014/main" id="{E44E1D39-1F22-57D4-0DB1-EF01F8C330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6563" y="4224337"/>
            <a:ext cx="2426493" cy="1238250"/>
          </a:xfrm>
          <a:prstGeom prst="rect">
            <a:avLst/>
          </a:prstGeom>
        </p:spPr>
      </p:pic>
      <p:pic>
        <p:nvPicPr>
          <p:cNvPr id="45" name="Picture 44" descr="image.png">
            <a:extLst>
              <a:ext uri="{FF2B5EF4-FFF2-40B4-BE49-F238E27FC236}">
                <a16:creationId xmlns:a16="http://schemas.microsoft.com/office/drawing/2014/main" id="{61FE7B63-2B8F-14FB-E495-3A66B6C8C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4332" y="2528887"/>
            <a:ext cx="2426493" cy="123825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E43DD8D-5696-2A37-B813-F40FE68C1FB8}"/>
              </a:ext>
            </a:extLst>
          </p:cNvPr>
          <p:cNvSpPr txBox="1"/>
          <p:nvPr/>
        </p:nvSpPr>
        <p:spPr>
          <a:xfrm>
            <a:off x="690383" y="4386262"/>
            <a:ext cx="22077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8BDF8"/>
                </a:solidFill>
                <a:latin typeface="Poppins"/>
              </a:rPr>
              <a:t>1. Design &amp; Simulation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84A66A7-B0D4-1C25-0682-8C9B7099C40C}"/>
              </a:ext>
            </a:extLst>
          </p:cNvPr>
          <p:cNvSpPr txBox="1"/>
          <p:nvPr/>
        </p:nvSpPr>
        <p:spPr>
          <a:xfrm>
            <a:off x="742950" y="4700587"/>
            <a:ext cx="2102643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Engineers model light rays and optical lenses on 3D computer software.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9461A6-A571-8BCE-D269-DDEB1DE6C904}"/>
              </a:ext>
            </a:extLst>
          </p:cNvPr>
          <p:cNvSpPr txBox="1"/>
          <p:nvPr/>
        </p:nvSpPr>
        <p:spPr>
          <a:xfrm>
            <a:off x="3558153" y="2690812"/>
            <a:ext cx="22077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8BDF8"/>
                </a:solidFill>
                <a:latin typeface="Poppins"/>
              </a:rPr>
              <a:t>2. Lab Prototyping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4F562A-F5B3-B98A-2C33-B3AE6EB0D5BB}"/>
              </a:ext>
            </a:extLst>
          </p:cNvPr>
          <p:cNvSpPr txBox="1"/>
          <p:nvPr/>
        </p:nvSpPr>
        <p:spPr>
          <a:xfrm>
            <a:off x="3610719" y="3005137"/>
            <a:ext cx="2102643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Building prototypes using precision lasers, mirrors, and fiber lines.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20E87A-FB7F-5F18-B826-CA967F2B5232}"/>
              </a:ext>
            </a:extLst>
          </p:cNvPr>
          <p:cNvSpPr txBox="1"/>
          <p:nvPr/>
        </p:nvSpPr>
        <p:spPr>
          <a:xfrm>
            <a:off x="6425922" y="4386262"/>
            <a:ext cx="22077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8BDF8"/>
                </a:solidFill>
                <a:latin typeface="Poppins"/>
              </a:rPr>
              <a:t>3. Cleanroom Testing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50A9219-39CF-D706-978E-A243817576CB}"/>
              </a:ext>
            </a:extLst>
          </p:cNvPr>
          <p:cNvSpPr txBox="1"/>
          <p:nvPr/>
        </p:nvSpPr>
        <p:spPr>
          <a:xfrm>
            <a:off x="6478488" y="4700587"/>
            <a:ext cx="2102643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Testing hardware in dust-free cleanrooms with specialized light meters.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2F10C34-DCA3-38AA-4A61-FFD968AD3847}"/>
              </a:ext>
            </a:extLst>
          </p:cNvPr>
          <p:cNvSpPr txBox="1"/>
          <p:nvPr/>
        </p:nvSpPr>
        <p:spPr>
          <a:xfrm>
            <a:off x="9293691" y="2690812"/>
            <a:ext cx="22077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8BDF8"/>
                </a:solidFill>
                <a:latin typeface="Poppins"/>
              </a:rPr>
              <a:t>4. Real-World Launch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830482F-30FB-B755-45BC-4BDA24AC1BB2}"/>
              </a:ext>
            </a:extLst>
          </p:cNvPr>
          <p:cNvSpPr txBox="1"/>
          <p:nvPr/>
        </p:nvSpPr>
        <p:spPr>
          <a:xfrm>
            <a:off x="9346257" y="3005137"/>
            <a:ext cx="2102643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Integrating photonics into rockets, cars, phones, and hospitals worldwide.</a:t>
            </a:r>
          </a:p>
        </p:txBody>
      </p:sp>
      <p:sp>
        <p:nvSpPr>
          <p:cNvPr id="63" name="Rounded Rectangle 16">
            <a:extLst>
              <a:ext uri="{FF2B5EF4-FFF2-40B4-BE49-F238E27FC236}">
                <a16:creationId xmlns:a16="http://schemas.microsoft.com/office/drawing/2014/main" id="{06429D77-C56E-FBB5-0974-AFF4806B995B}"/>
              </a:ext>
            </a:extLst>
          </p:cNvPr>
          <p:cNvSpPr/>
          <p:nvPr/>
        </p:nvSpPr>
        <p:spPr>
          <a:xfrm>
            <a:off x="1689496" y="38909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B1329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17">
            <a:extLst>
              <a:ext uri="{FF2B5EF4-FFF2-40B4-BE49-F238E27FC236}">
                <a16:creationId xmlns:a16="http://schemas.microsoft.com/office/drawing/2014/main" id="{11381C1B-BCCE-F55B-50C4-409D692FCB86}"/>
              </a:ext>
            </a:extLst>
          </p:cNvPr>
          <p:cNvSpPr/>
          <p:nvPr/>
        </p:nvSpPr>
        <p:spPr>
          <a:xfrm>
            <a:off x="4557266" y="38909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B1329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ounded Rectangle 18">
            <a:extLst>
              <a:ext uri="{FF2B5EF4-FFF2-40B4-BE49-F238E27FC236}">
                <a16:creationId xmlns:a16="http://schemas.microsoft.com/office/drawing/2014/main" id="{0C099F65-CF83-34A0-56AC-AB4EC7D89209}"/>
              </a:ext>
            </a:extLst>
          </p:cNvPr>
          <p:cNvSpPr/>
          <p:nvPr/>
        </p:nvSpPr>
        <p:spPr>
          <a:xfrm>
            <a:off x="7425035" y="38909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B1329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19">
            <a:extLst>
              <a:ext uri="{FF2B5EF4-FFF2-40B4-BE49-F238E27FC236}">
                <a16:creationId xmlns:a16="http://schemas.microsoft.com/office/drawing/2014/main" id="{93936688-58C5-FC5D-2D05-5BD0E77867EA}"/>
              </a:ext>
            </a:extLst>
          </p:cNvPr>
          <p:cNvSpPr/>
          <p:nvPr/>
        </p:nvSpPr>
        <p:spPr>
          <a:xfrm>
            <a:off x="10292804" y="38909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B1329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22605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9860CF-F2D9-41CC-B788-4A8377CF6B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7"/>
          <a:stretch/>
        </p:blipFill>
        <p:spPr>
          <a:xfrm>
            <a:off x="0" y="681037"/>
            <a:ext cx="5883564" cy="602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5B54A8-B868-982C-163A-8ECA7C43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271"/>
            <a:ext cx="10515600" cy="1325563"/>
          </a:xfrm>
        </p:spPr>
        <p:txBody>
          <a:bodyPr>
            <a:normAutofit/>
          </a:bodyPr>
          <a:lstStyle/>
          <a:p>
            <a:r>
              <a:rPr lang="en-US" sz="2700" b="1" i="0" dirty="0">
                <a:solidFill>
                  <a:schemeClr val="bg1"/>
                </a:solidFill>
                <a:effectLst/>
                <a:latin typeface="Avenir LT Std 55 Roman" panose="020B0503020203020204" pitchFamily="34" charset="0"/>
              </a:rPr>
              <a:t>Our Achievements</a:t>
            </a:r>
            <a:endParaRPr lang="en-US" sz="2700" b="1" dirty="0">
              <a:solidFill>
                <a:schemeClr val="bg1"/>
              </a:solidFill>
              <a:latin typeface="Avenir LT Std 55 Roman" panose="020B05030202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C22A5-FE31-BE4D-E180-17EE292EE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145" y="2141537"/>
            <a:ext cx="6264564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Avenir LT Std 55 Roman" panose="020B0503020203020204" pitchFamily="34" charset="0"/>
              </a:rPr>
              <a:t>Highlight breakthrough products: [e.g. ultra-fast lasers, high-efficiency solar cells, advanced imaging systems].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Avenir LT Std 55 Roman" panose="020B0503020203020204" pitchFamily="34" charset="0"/>
              </a:rPr>
              <a:t>Collaborations with leading research institutions and industries.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E5EB15-5D85-48EB-8EB1-77E7DC34D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063" y="806003"/>
            <a:ext cx="617928" cy="58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42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92EDFF-480F-89E5-C457-1CECB2C13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086" y="831478"/>
            <a:ext cx="638267" cy="602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04891E-81AC-A15E-B68B-BD89DE7C7A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0" y="824257"/>
            <a:ext cx="6788989" cy="589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6ED094-8093-2415-1DC1-AE6223BA7BB4}"/>
              </a:ext>
            </a:extLst>
          </p:cNvPr>
          <p:cNvSpPr txBox="1"/>
          <p:nvPr/>
        </p:nvSpPr>
        <p:spPr>
          <a:xfrm>
            <a:off x="391001" y="907313"/>
            <a:ext cx="115814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700" b="1" dirty="0">
                <a:solidFill>
                  <a:srgbClr val="F8FAFC"/>
                </a:solidFill>
                <a:latin typeface="Poppins"/>
              </a:rPr>
              <a:t>Why Build a Future in Photonics?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46DA78-E059-476B-CE2B-C627F0F3A3A1}"/>
              </a:ext>
            </a:extLst>
          </p:cNvPr>
          <p:cNvSpPr txBox="1"/>
          <p:nvPr/>
        </p:nvSpPr>
        <p:spPr>
          <a:xfrm>
            <a:off x="847725" y="1831944"/>
            <a:ext cx="50577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CBD5E1"/>
                </a:solidFill>
                <a:latin typeface="Inter"/>
              </a:rPr>
              <a:t>High Demand Jobs: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Tech companies around the globe are searching for engineers, designers, and scientists who understand light.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06680-B929-C2EB-FF04-F1104CF70B17}"/>
              </a:ext>
            </a:extLst>
          </p:cNvPr>
          <p:cNvSpPr txBox="1"/>
          <p:nvPr/>
        </p:nvSpPr>
        <p:spPr>
          <a:xfrm>
            <a:off x="847725" y="2449940"/>
            <a:ext cx="50577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CBD5E1"/>
                </a:solidFill>
                <a:latin typeface="Inter"/>
              </a:rPr>
              <a:t>Solve Global Challenges: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Help fight climate change (solar energy), protect oceans (light sensors), and cure diseases.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6F8E43-0C9A-5C29-04CF-54C31FC51EC7}"/>
              </a:ext>
            </a:extLst>
          </p:cNvPr>
          <p:cNvSpPr txBox="1"/>
          <p:nvPr/>
        </p:nvSpPr>
        <p:spPr>
          <a:xfrm>
            <a:off x="847725" y="3116690"/>
            <a:ext cx="5057775" cy="494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CBD5E1"/>
                </a:solidFill>
                <a:latin typeface="Inter"/>
              </a:rPr>
              <a:t>Play with Cool Toys: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Work with high-tech lasers, holograms, VR gear,</a:t>
            </a:r>
            <a:r>
              <a:rPr lang="fr-FR" sz="1350" b="0" i="0" u="none" dirty="0">
                <a:solidFill>
                  <a:srgbClr val="CBD5E1"/>
                </a:solidFill>
                <a:latin typeface="Inter"/>
              </a:rPr>
              <a:t> </a:t>
            </a:r>
            <a:r>
              <a:rPr lang="fr-FR" sz="1350" b="0" i="0" u="none" dirty="0" err="1">
                <a:solidFill>
                  <a:srgbClr val="CBD5E1"/>
                </a:solidFill>
                <a:latin typeface="Inter"/>
              </a:rPr>
              <a:t>robotics</a:t>
            </a:r>
            <a:r>
              <a:rPr sz="1350" b="0" i="0" u="none" dirty="0">
                <a:solidFill>
                  <a:srgbClr val="CBD5E1"/>
                </a:solidFill>
                <a:latin typeface="Inter"/>
              </a:rPr>
              <a:t> and space technology every day!</a:t>
            </a:r>
          </a:p>
        </p:txBody>
      </p:sp>
      <p:pic>
        <p:nvPicPr>
          <p:cNvPr id="17" name="Picture 16" descr="image.png">
            <a:extLst>
              <a:ext uri="{FF2B5EF4-FFF2-40B4-BE49-F238E27FC236}">
                <a16:creationId xmlns:a16="http://schemas.microsoft.com/office/drawing/2014/main" id="{029D9838-6201-77DB-8914-54F8050EF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774" y="1107153"/>
            <a:ext cx="3464696" cy="22268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EA7B096-1A66-12C9-3CC2-0FFF16299E85}"/>
              </a:ext>
            </a:extLst>
          </p:cNvPr>
          <p:cNvSpPr txBox="1"/>
          <p:nvPr/>
        </p:nvSpPr>
        <p:spPr>
          <a:xfrm>
            <a:off x="581025" y="1831944"/>
            <a:ext cx="2095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CBD5E1"/>
                </a:solidFill>
                <a:latin typeface="Inter"/>
              </a:rPr>
              <a:t>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4DD8B8-3AE2-871C-711E-714CD63AB804}"/>
              </a:ext>
            </a:extLst>
          </p:cNvPr>
          <p:cNvSpPr txBox="1"/>
          <p:nvPr/>
        </p:nvSpPr>
        <p:spPr>
          <a:xfrm>
            <a:off x="581025" y="2449940"/>
            <a:ext cx="2095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CBD5E1"/>
                </a:solidFill>
                <a:latin typeface="Inter"/>
              </a:rPr>
              <a:t>⚡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EA948A-55D4-E517-E541-2CA22C366CF9}"/>
              </a:ext>
            </a:extLst>
          </p:cNvPr>
          <p:cNvSpPr txBox="1"/>
          <p:nvPr/>
        </p:nvSpPr>
        <p:spPr>
          <a:xfrm>
            <a:off x="581025" y="3116690"/>
            <a:ext cx="2095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CBD5E1"/>
                </a:solidFill>
                <a:latin typeface="Inter"/>
              </a:rPr>
              <a:t>⚡</a:t>
            </a:r>
          </a:p>
        </p:txBody>
      </p:sp>
      <p:pic>
        <p:nvPicPr>
          <p:cNvPr id="24" name="Picture 23" descr="Optics &amp; Photonics News - Visual Perception in AR/VR">
            <a:extLst>
              <a:ext uri="{FF2B5EF4-FFF2-40B4-BE49-F238E27FC236}">
                <a16:creationId xmlns:a16="http://schemas.microsoft.com/office/drawing/2014/main" id="{058024CA-5640-26B1-1764-14515BEA1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9603" y="3820545"/>
            <a:ext cx="2668285" cy="1625645"/>
          </a:xfrm>
          <a:prstGeom prst="rect">
            <a:avLst/>
          </a:prstGeom>
        </p:spPr>
      </p:pic>
      <p:pic>
        <p:nvPicPr>
          <p:cNvPr id="25" name="Picture 24" descr="Navy Studying How Lasers Could Power Unmanned Vehicles - USNI News">
            <a:extLst>
              <a:ext uri="{FF2B5EF4-FFF2-40B4-BE49-F238E27FC236}">
                <a16:creationId xmlns:a16="http://schemas.microsoft.com/office/drawing/2014/main" id="{7286D608-E72C-3FCF-14F0-15A287E73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979" y="4966669"/>
            <a:ext cx="2494471" cy="1625683"/>
          </a:xfrm>
          <a:prstGeom prst="rect">
            <a:avLst/>
          </a:prstGeom>
        </p:spPr>
      </p:pic>
      <p:pic>
        <p:nvPicPr>
          <p:cNvPr id="26" name="Picture 25" descr="How to Build a Space Communication System Out of Lasers | WIRED">
            <a:extLst>
              <a:ext uri="{FF2B5EF4-FFF2-40B4-BE49-F238E27FC236}">
                <a16:creationId xmlns:a16="http://schemas.microsoft.com/office/drawing/2014/main" id="{5EDF1269-FD5D-9AE7-8261-E39D3A8591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5144" y="3533853"/>
            <a:ext cx="2494471" cy="1829034"/>
          </a:xfrm>
          <a:prstGeom prst="rect">
            <a:avLst/>
          </a:prstGeom>
        </p:spPr>
      </p:pic>
      <p:pic>
        <p:nvPicPr>
          <p:cNvPr id="27" name="Picture 26" descr="Agriphotonics">
            <a:extLst>
              <a:ext uri="{FF2B5EF4-FFF2-40B4-BE49-F238E27FC236}">
                <a16:creationId xmlns:a16="http://schemas.microsoft.com/office/drawing/2014/main" id="{17C82B33-9B16-DB1F-EFE2-091673F90F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4311" y="4961764"/>
            <a:ext cx="2849748" cy="163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01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F894F4-1AF0-4AAB-93A0-324C3C7D8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7"/>
          <a:stretch/>
        </p:blipFill>
        <p:spPr>
          <a:xfrm>
            <a:off x="-1" y="681037"/>
            <a:ext cx="7758545" cy="602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001A69-8B92-9DBE-A88F-65C800DD3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271"/>
            <a:ext cx="10515600" cy="1325563"/>
          </a:xfrm>
        </p:spPr>
        <p:txBody>
          <a:bodyPr>
            <a:normAutofit/>
          </a:bodyPr>
          <a:lstStyle/>
          <a:p>
            <a:r>
              <a:rPr lang="en-US" sz="2700" b="1" i="0" dirty="0">
                <a:solidFill>
                  <a:schemeClr val="bg1"/>
                </a:solidFill>
                <a:effectLst/>
                <a:latin typeface="Avenir LT Std 55 Roman" panose="020B0503020203020204" pitchFamily="34" charset="0"/>
              </a:rPr>
              <a:t>Join Us in Shaping the Future</a:t>
            </a:r>
            <a:endParaRPr lang="en-US" sz="2700" dirty="0">
              <a:solidFill>
                <a:schemeClr val="bg1"/>
              </a:solidFill>
              <a:latin typeface="Avenir LT Std 55 Roman" panose="020B05030202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5B5A8-3543-590B-711B-94CE9184A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6634018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Avenir LT Std 45 Book" panose="020B0502020203020204" pitchFamily="34" charset="0"/>
              </a:rPr>
              <a:t>Opportunities for students: [describe </a:t>
            </a:r>
            <a:r>
              <a:rPr lang="en-US" dirty="0">
                <a:solidFill>
                  <a:schemeClr val="bg1"/>
                </a:solidFill>
                <a:latin typeface="Avenir LT Std 45 Book" panose="020B0502020203020204" pitchFamily="34" charset="0"/>
              </a:rPr>
              <a:t>i</a:t>
            </a:r>
            <a:r>
              <a:rPr lang="en-US" b="0" i="0" dirty="0">
                <a:solidFill>
                  <a:schemeClr val="bg1"/>
                </a:solidFill>
                <a:effectLst/>
                <a:latin typeface="Avenir LT Std 45 Book" panose="020B0502020203020204" pitchFamily="34" charset="0"/>
              </a:rPr>
              <a:t>nternships, research partnerships, vacancies].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  <a:latin typeface="Avenir LT Std 45 Book" panose="020B0502020203020204" pitchFamily="34" charset="0"/>
              </a:rPr>
              <a:t>Contribute to the next wave of photonics innovation with [Company Name].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61BB64-68D6-1954-B365-00BB958F2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086" y="831478"/>
            <a:ext cx="638267" cy="60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59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F540F-242B-AC3C-4FBF-6B6452872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086" y="831478"/>
            <a:ext cx="638267" cy="602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6ECAAC-42C7-9555-5BBB-A9AE2293B9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0"/>
          <a:stretch/>
        </p:blipFill>
        <p:spPr>
          <a:xfrm>
            <a:off x="1" y="832883"/>
            <a:ext cx="5020574" cy="6020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1E6020-AE5D-0CBD-4D22-16B2AEB18A93}"/>
              </a:ext>
            </a:extLst>
          </p:cNvPr>
          <p:cNvSpPr txBox="1"/>
          <p:nvPr/>
        </p:nvSpPr>
        <p:spPr>
          <a:xfrm>
            <a:off x="391001" y="907313"/>
            <a:ext cx="1158144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2800" b="1" dirty="0">
                <a:solidFill>
                  <a:srgbClr val="FFFFFF"/>
                </a:solidFill>
                <a:latin typeface="Poppins"/>
              </a:rPr>
              <a:t>Questions &amp; Discussion</a:t>
            </a: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170F8458-00E7-D1E9-5F27-B29A36416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575" y="2349081"/>
            <a:ext cx="1419225" cy="2952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CE05F5-D274-3BC8-6634-65F6330E1154}"/>
              </a:ext>
            </a:extLst>
          </p:cNvPr>
          <p:cNvSpPr txBox="1"/>
          <p:nvPr/>
        </p:nvSpPr>
        <p:spPr>
          <a:xfrm>
            <a:off x="2396438" y="3815931"/>
            <a:ext cx="66675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CBD5E1"/>
                </a:solidFill>
                <a:latin typeface="Inter"/>
              </a:rPr>
              <a:t>What light-powered technology are you most excited to build in the future?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31E401-D9A1-A7B8-FC42-FCBAC77CBC1A}"/>
              </a:ext>
            </a:extLst>
          </p:cNvPr>
          <p:cNvSpPr txBox="1"/>
          <p:nvPr/>
        </p:nvSpPr>
        <p:spPr>
          <a:xfrm>
            <a:off x="215213" y="4749381"/>
            <a:ext cx="110299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38BDF8"/>
                </a:solidFill>
                <a:latin typeface="Inter SemiBold"/>
              </a:rPr>
              <a:t>[YOUR COMPANY WEBSITE] • [CONTACT EMAIL / SOCIAL MEDIA] </a:t>
            </a:r>
            <a:r>
              <a:t>
</a:t>
            </a:r>
            <a:r>
              <a:rPr sz="1500" b="0" i="0" u="none">
                <a:solidFill>
                  <a:srgbClr val="94A3B8"/>
                </a:solidFill>
                <a:latin typeface="Inter"/>
              </a:rPr>
              <a:t>Celebrating #DayOfPhotonics • Inspiring the Next Generation</a:t>
            </a:r>
          </a:p>
        </p:txBody>
      </p:sp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850FDF6B-A687-D184-7D41-D446119B9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500" y="2434806"/>
            <a:ext cx="180975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690</TotalTime>
  <Words>789</Words>
  <Application>Microsoft Office PowerPoint</Application>
  <PresentationFormat>Widescreen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Avenir LT Std 45 Book</vt:lpstr>
      <vt:lpstr>Avenir LT Std 55 Roman</vt:lpstr>
      <vt:lpstr>Calibri</vt:lpstr>
      <vt:lpstr>Calibri Light</vt:lpstr>
      <vt:lpstr>Inter</vt:lpstr>
      <vt:lpstr>Inter SemiBold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 Make at [Company]</vt:lpstr>
      <vt:lpstr>PowerPoint Presentation</vt:lpstr>
      <vt:lpstr>Our Achievements</vt:lpstr>
      <vt:lpstr>PowerPoint Presentation</vt:lpstr>
      <vt:lpstr>Join Us in Shaping the Future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Photonics: Lighting Up Tomorrow's Innovations</dc:title>
  <dc:creator>Epic Neringa</dc:creator>
  <cp:lastModifiedBy>Jupiter Kayonga</cp:lastModifiedBy>
  <cp:revision>12</cp:revision>
  <dcterms:created xsi:type="dcterms:W3CDTF">2023-08-29T12:12:52Z</dcterms:created>
  <dcterms:modified xsi:type="dcterms:W3CDTF">2026-08-21T16:32:38Z</dcterms:modified>
</cp:coreProperties>
</file>